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302" r:id="rId3"/>
    <p:sldId id="300" r:id="rId4"/>
    <p:sldId id="296" r:id="rId5"/>
    <p:sldId id="275" r:id="rId6"/>
    <p:sldId id="258" r:id="rId7"/>
    <p:sldId id="268" r:id="rId8"/>
    <p:sldId id="270" r:id="rId9"/>
    <p:sldId id="273" r:id="rId10"/>
    <p:sldId id="274" r:id="rId11"/>
    <p:sldId id="277" r:id="rId12"/>
    <p:sldId id="278" r:id="rId13"/>
    <p:sldId id="288" r:id="rId14"/>
    <p:sldId id="285" r:id="rId15"/>
    <p:sldId id="289" r:id="rId16"/>
    <p:sldId id="290" r:id="rId17"/>
    <p:sldId id="291" r:id="rId18"/>
    <p:sldId id="287" r:id="rId19"/>
    <p:sldId id="292" r:id="rId20"/>
    <p:sldId id="294" r:id="rId21"/>
    <p:sldId id="293"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EC7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94624" autoAdjust="0"/>
  </p:normalViewPr>
  <p:slideViewPr>
    <p:cSldViewPr>
      <p:cViewPr varScale="1">
        <p:scale>
          <a:sx n="62" d="100"/>
          <a:sy n="62" d="100"/>
        </p:scale>
        <p:origin x="1568"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1/4/2024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1/4/2024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wmf"/><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hyperlink" Target="https://petapixel.com/2016/09/14/20-composition-techniques-will-improve-photo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etapixel.com/2016/09/14/20-composition-techniques-will-improve-photos/" TargetMode="External"/><Relationship Id="rId7" Type="http://schemas.openxmlformats.org/officeDocument/2006/relationships/image" Target="../media/image14.w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3.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etapixel.com/2016/09/14/20-composition-techniques-will-improve-photos/"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3048962"/>
          </a:xfrm>
        </p:spPr>
        <p:txBody>
          <a:bodyPr>
            <a:normAutofit fontScale="90000"/>
          </a:bodyPr>
          <a:lstStyle/>
          <a:p>
            <a:br>
              <a:rPr lang="en-US" sz="3100" dirty="0">
                <a:hlinkClick r:id="rId2" tooltip="#1. Rule of Thirds"/>
              </a:rPr>
            </a:br>
            <a:br>
              <a:rPr lang="en-US" sz="3100" dirty="0">
                <a:hlinkClick r:id="rId2" tooltip="#1. Rule of Thirds"/>
              </a:rPr>
            </a:br>
            <a:br>
              <a:rPr lang="en-US" sz="3100" dirty="0">
                <a:hlinkClick r:id="rId2" tooltip="#1. Rule of Thirds"/>
              </a:rPr>
            </a:br>
            <a:br>
              <a:rPr lang="en-US" sz="3100" dirty="0">
                <a:hlinkClick r:id="rId2" tooltip="#1. Rule of Thirds"/>
              </a:rPr>
            </a:br>
            <a:br>
              <a:rPr lang="en-US" sz="3100" dirty="0">
                <a:hlinkClick r:id="rId2" tooltip="#1. Rule of Thirds"/>
              </a:rPr>
            </a:br>
            <a:br>
              <a:rPr lang="en-US" sz="3100" dirty="0">
                <a:hlinkClick r:id="rId2" tooltip="#1. Rule of Thirds"/>
              </a:rPr>
            </a:br>
            <a:br>
              <a:rPr lang="en-US" sz="3100" dirty="0">
                <a:hlinkClick r:id="rId2" tooltip="#1. Rule of Thirds"/>
              </a:rPr>
            </a:br>
            <a:r>
              <a:rPr lang="en-US" sz="2200" dirty="0">
                <a:hlinkClick r:id="rId2" tooltip="#1. Rule of Thirds"/>
              </a:rPr>
              <a:t>Composition Techniques That Will</a:t>
            </a:r>
            <a:br>
              <a:rPr lang="en-US" sz="2200" dirty="0">
                <a:hlinkClick r:id="rId2" tooltip="#1. Rule of Thirds"/>
              </a:rPr>
            </a:br>
            <a:br>
              <a:rPr lang="en-US" sz="2200" dirty="0">
                <a:hlinkClick r:id="rId2" tooltip="#1. Rule of Thirds"/>
              </a:rPr>
            </a:br>
            <a:r>
              <a:rPr lang="en-US" sz="2200" dirty="0">
                <a:hlinkClick r:id="rId2" tooltip="#1. Rule of Thirds"/>
              </a:rPr>
              <a:t> Improve Your </a:t>
            </a:r>
            <a:br>
              <a:rPr lang="en-US" sz="2200" dirty="0">
                <a:hlinkClick r:id="rId2" tooltip="#1. Rule of Thirds"/>
              </a:rPr>
            </a:br>
            <a:br>
              <a:rPr lang="en-US" sz="2200" dirty="0">
                <a:hlinkClick r:id="rId2" tooltip="#1. Rule of Thirds"/>
              </a:rPr>
            </a:br>
            <a:r>
              <a:rPr lang="en-US" sz="2200" dirty="0">
                <a:hlinkClick r:id="rId2" tooltip="#1. Rule of Thirds"/>
              </a:rPr>
              <a:t>Photos</a:t>
            </a:r>
            <a:br>
              <a:rPr lang="en-US" b="1" dirty="0"/>
            </a:br>
            <a:endParaRPr lang="en-US" dirty="0"/>
          </a:p>
        </p:txBody>
      </p:sp>
      <p:sp>
        <p:nvSpPr>
          <p:cNvPr id="4" name="Subtitle 3"/>
          <p:cNvSpPr>
            <a:spLocks noGrp="1"/>
          </p:cNvSpPr>
          <p:nvPr>
            <p:ph type="subTitle" idx="1"/>
          </p:nvPr>
        </p:nvSpPr>
        <p:spPr>
          <a:xfrm>
            <a:off x="6553200" y="4572000"/>
            <a:ext cx="2286000" cy="533400"/>
          </a:xfrm>
        </p:spPr>
        <p:txBody>
          <a:bodyPr>
            <a:normAutofit/>
          </a:bodyPr>
          <a:lstStyle/>
          <a:p>
            <a:r>
              <a:rPr lang="en-US" sz="2000" dirty="0" err="1"/>
              <a:t>Ivo</a:t>
            </a:r>
            <a:r>
              <a:rPr lang="en-US" sz="2000" dirty="0"/>
              <a:t> </a:t>
            </a:r>
            <a:r>
              <a:rPr lang="en-US" sz="2000" dirty="0" err="1"/>
              <a:t>Davidovski</a:t>
            </a:r>
            <a:endParaRPr lang="en-US" sz="2000" dirty="0"/>
          </a:p>
        </p:txBody>
      </p:sp>
      <p:sp>
        <p:nvSpPr>
          <p:cNvPr id="5" name="TextBox 4">
            <a:extLst>
              <a:ext uri="{FF2B5EF4-FFF2-40B4-BE49-F238E27FC236}">
                <a16:creationId xmlns:a16="http://schemas.microsoft.com/office/drawing/2014/main" id="{207C8747-29A3-E7B6-E8DE-78C814D4282A}"/>
              </a:ext>
            </a:extLst>
          </p:cNvPr>
          <p:cNvSpPr txBox="1"/>
          <p:nvPr/>
        </p:nvSpPr>
        <p:spPr>
          <a:xfrm>
            <a:off x="304800" y="4191962"/>
            <a:ext cx="5938463" cy="769441"/>
          </a:xfrm>
          <a:prstGeom prst="rect">
            <a:avLst/>
          </a:prstGeom>
          <a:noFill/>
        </p:spPr>
        <p:txBody>
          <a:bodyPr wrap="square">
            <a:spAutoFit/>
          </a:bodyPr>
          <a:lstStyle/>
          <a:p>
            <a:pPr marL="0" marR="0" algn="just">
              <a:spcBef>
                <a:spcPts val="0"/>
              </a:spcBef>
              <a:spcAft>
                <a:spcPts val="0"/>
              </a:spcAft>
            </a:pPr>
            <a:r>
              <a:rPr lang="en-US" sz="11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The European Commission support for the production of this publication does not constitute an endorsement of the contents which reflects the views only of the authors, and the National Agency and Commission cannot be held responsible for any use which may be made of the information contained therein”</a:t>
            </a:r>
            <a:endParaRPr lang="en-US" sz="1100" dirty="0">
              <a:solidFill>
                <a:srgbClr val="000000"/>
              </a:solidFill>
              <a:effectLst/>
              <a:latin typeface="Open Sans" panose="020B0606030504020204" pitchFamily="34" charset="0"/>
              <a:ea typeface="Calibri" panose="020F0502020204030204" pitchFamily="34" charset="0"/>
            </a:endParaRPr>
          </a:p>
        </p:txBody>
      </p:sp>
      <p:pic>
        <p:nvPicPr>
          <p:cNvPr id="27655" name="Picture 1">
            <a:extLst>
              <a:ext uri="{FF2B5EF4-FFF2-40B4-BE49-F238E27FC236}">
                <a16:creationId xmlns:a16="http://schemas.microsoft.com/office/drawing/2014/main" id="{DD23FE34-2524-8A58-9784-E6C6A3CB76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10922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2" descr="EU flag-Erasmus+_vect_POS">
            <a:extLst>
              <a:ext uri="{FF2B5EF4-FFF2-40B4-BE49-F238E27FC236}">
                <a16:creationId xmlns:a16="http://schemas.microsoft.com/office/drawing/2014/main" id="{54DA895F-C621-DDB3-15B1-0546DD1139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625"/>
          <a:stretch>
            <a:fillRect/>
          </a:stretch>
        </p:blipFill>
        <p:spPr bwMode="auto">
          <a:xfrm>
            <a:off x="5791200" y="228600"/>
            <a:ext cx="2717800" cy="73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80280E2-9313-B81D-03F2-8AA4A4767CA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599014D0-6E80-B3E6-D427-6008406E4748}"/>
              </a:ext>
            </a:extLst>
          </p:cNvPr>
          <p:cNvSpPr>
            <a:spLocks noChangeArrowheads="1"/>
          </p:cNvSpPr>
          <p:nvPr/>
        </p:nvSpPr>
        <p:spPr bwMode="auto">
          <a:xfrm>
            <a:off x="0"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99BC3BE-D7C5-DC29-F2FF-C2C5772DF6F3}"/>
              </a:ext>
            </a:extLst>
          </p:cNvPr>
          <p:cNvSpPr>
            <a:spLocks noChangeArrowheads="1"/>
          </p:cNvSpPr>
          <p:nvPr/>
        </p:nvSpPr>
        <p:spPr bwMode="auto">
          <a:xfrm>
            <a:off x="0" y="1741101"/>
            <a:ext cx="44058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2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2020-1-RO01-KA229-079811 Digital classrooms with web 2.0 tools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4" name="Rectangle 3"/>
          <p:cNvSpPr/>
          <p:nvPr/>
        </p:nvSpPr>
        <p:spPr>
          <a:xfrm>
            <a:off x="457200" y="609600"/>
            <a:ext cx="8382000" cy="584775"/>
          </a:xfrm>
          <a:prstGeom prst="rect">
            <a:avLst/>
          </a:prstGeom>
        </p:spPr>
        <p:txBody>
          <a:bodyPr wrap="square">
            <a:spAutoFit/>
          </a:bodyPr>
          <a:lstStyle/>
          <a:p>
            <a:pPr algn="ctr"/>
            <a:r>
              <a:rPr lang="en-US" b="1" dirty="0">
                <a:solidFill>
                  <a:schemeClr val="tx2"/>
                </a:solidFill>
                <a:effectLst>
                  <a:outerShdw blurRad="31750" dist="25400" dir="5400000" algn="tl" rotWithShape="0">
                    <a:srgbClr val="000000">
                      <a:alpha val="25000"/>
                    </a:srgbClr>
                  </a:outerShdw>
                </a:effectLst>
                <a:latin typeface="+mj-lt"/>
                <a:ea typeface="+mj-ea"/>
                <a:cs typeface="+mj-cs"/>
                <a:hlinkClick r:id="rId2" tooltip="#1. Rule of Thirds"/>
              </a:rPr>
              <a:t>I will list some other important points in using the rule of thirds. </a:t>
            </a:r>
          </a:p>
          <a:p>
            <a:endParaRPr lang="en-US" sz="1400" dirty="0"/>
          </a:p>
        </p:txBody>
      </p:sp>
      <p:sp>
        <p:nvSpPr>
          <p:cNvPr id="7" name="Rectangle 6"/>
          <p:cNvSpPr/>
          <p:nvPr/>
        </p:nvSpPr>
        <p:spPr>
          <a:xfrm>
            <a:off x="457200" y="1371600"/>
            <a:ext cx="8305800" cy="307777"/>
          </a:xfrm>
          <a:prstGeom prst="rect">
            <a:avLst/>
          </a:prstGeom>
          <a:solidFill>
            <a:schemeClr val="accent3">
              <a:lumMod val="40000"/>
              <a:lumOff val="60000"/>
            </a:schemeClr>
          </a:solidFill>
        </p:spPr>
        <p:txBody>
          <a:bodyPr wrap="square">
            <a:spAutoFit/>
          </a:bodyPr>
          <a:lstStyle/>
          <a:p>
            <a:r>
              <a:rPr lang="en-US" sz="1400" dirty="0"/>
              <a:t>3) In short, the rule of thirds says not to place the object in the center of the frame.</a:t>
            </a:r>
          </a:p>
        </p:txBody>
      </p:sp>
      <p:sp>
        <p:nvSpPr>
          <p:cNvPr id="12" name="Rectangle 11"/>
          <p:cNvSpPr/>
          <p:nvPr/>
        </p:nvSpPr>
        <p:spPr>
          <a:xfrm>
            <a:off x="1524000" y="5345668"/>
            <a:ext cx="7239000" cy="369332"/>
          </a:xfrm>
          <a:prstGeom prst="rect">
            <a:avLst/>
          </a:prstGeom>
        </p:spPr>
        <p:txBody>
          <a:bodyPr wrap="square">
            <a:spAutoFit/>
          </a:bodyPr>
          <a:lstStyle/>
          <a:p>
            <a:r>
              <a:rPr lang="en-US" dirty="0">
                <a:solidFill>
                  <a:srgbClr val="008000"/>
                </a:solidFill>
              </a:rPr>
              <a:t>(though the horizon’s placement meets the criteria)</a:t>
            </a:r>
          </a:p>
        </p:txBody>
      </p:sp>
      <p:pic>
        <p:nvPicPr>
          <p:cNvPr id="27650" name="Picture 2"/>
          <p:cNvPicPr>
            <a:picLocks noChangeAspect="1" noChangeArrowheads="1"/>
          </p:cNvPicPr>
          <p:nvPr/>
        </p:nvPicPr>
        <p:blipFill>
          <a:blip r:embed="rId3"/>
          <a:srcRect l="20833" t="31111" r="41250" b="20741"/>
          <a:stretch>
            <a:fillRect/>
          </a:stretch>
        </p:blipFill>
        <p:spPr bwMode="auto">
          <a:xfrm>
            <a:off x="2804160" y="1752600"/>
            <a:ext cx="4587240" cy="3276600"/>
          </a:xfrm>
          <a:prstGeom prst="rect">
            <a:avLst/>
          </a:prstGeom>
          <a:noFill/>
          <a:ln w="9525">
            <a:noFill/>
            <a:miter lim="800000"/>
            <a:headEnd/>
            <a:tailEnd/>
          </a:ln>
          <a:effectLst/>
        </p:spPr>
      </p:pic>
      <p:cxnSp>
        <p:nvCxnSpPr>
          <p:cNvPr id="14" name="Straight Connector 13"/>
          <p:cNvCxnSpPr/>
          <p:nvPr/>
        </p:nvCxnSpPr>
        <p:spPr>
          <a:xfrm>
            <a:off x="2286000" y="4114800"/>
            <a:ext cx="5791200" cy="158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pic>
        <p:nvPicPr>
          <p:cNvPr id="27651" name="Picture 3"/>
          <p:cNvPicPr>
            <a:picLocks noChangeAspect="1" noChangeArrowheads="1"/>
          </p:cNvPicPr>
          <p:nvPr/>
        </p:nvPicPr>
        <p:blipFill>
          <a:blip r:embed="rId4"/>
          <a:srcRect l="27083" t="42223" r="68750" b="49629"/>
          <a:stretch>
            <a:fillRect/>
          </a:stretch>
        </p:blipFill>
        <p:spPr bwMode="auto">
          <a:xfrm>
            <a:off x="8153400" y="3505200"/>
            <a:ext cx="762000" cy="838200"/>
          </a:xfrm>
          <a:prstGeom prst="rect">
            <a:avLst/>
          </a:prstGeom>
          <a:noFill/>
          <a:ln w="9525">
            <a:noFill/>
            <a:miter lim="800000"/>
            <a:headEnd/>
            <a:tailEnd/>
          </a:ln>
          <a:effectLst/>
        </p:spPr>
      </p:pic>
      <p:pic>
        <p:nvPicPr>
          <p:cNvPr id="19" name="Picture 3"/>
          <p:cNvPicPr>
            <a:picLocks noChangeAspect="1" noChangeArrowheads="1"/>
          </p:cNvPicPr>
          <p:nvPr/>
        </p:nvPicPr>
        <p:blipFill>
          <a:blip r:embed="rId4"/>
          <a:srcRect l="31250" t="42223" r="64167" b="49629"/>
          <a:stretch>
            <a:fillRect/>
          </a:stretch>
        </p:blipFill>
        <p:spPr bwMode="auto">
          <a:xfrm>
            <a:off x="762000" y="1828800"/>
            <a:ext cx="838200" cy="838200"/>
          </a:xfrm>
          <a:prstGeom prst="rect">
            <a:avLst/>
          </a:prstGeom>
          <a:noFill/>
          <a:ln w="9525">
            <a:noFill/>
            <a:miter lim="800000"/>
            <a:headEnd/>
            <a:tailEnd/>
          </a:ln>
          <a:effectLst/>
        </p:spPr>
      </p:pic>
      <p:cxnSp>
        <p:nvCxnSpPr>
          <p:cNvPr id="21" name="Straight Arrow Connector 20"/>
          <p:cNvCxnSpPr/>
          <p:nvPr/>
        </p:nvCxnSpPr>
        <p:spPr>
          <a:xfrm>
            <a:off x="1600200" y="2362200"/>
            <a:ext cx="2667000" cy="9906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600" y="2895600"/>
            <a:ext cx="2057400" cy="1477328"/>
          </a:xfrm>
          <a:prstGeom prst="rect">
            <a:avLst/>
          </a:prstGeom>
        </p:spPr>
        <p:txBody>
          <a:bodyPr wrap="square">
            <a:spAutoFit/>
          </a:bodyPr>
          <a:lstStyle/>
          <a:p>
            <a:r>
              <a:rPr lang="en-US" dirty="0">
                <a:solidFill>
                  <a:srgbClr val="FF0000"/>
                </a:solidFill>
              </a:rPr>
              <a:t>Placing the tree dead center goes against the principle of the Rule of Thirds </a:t>
            </a:r>
          </a:p>
        </p:txBody>
      </p:sp>
    </p:spTree>
  </p:cSld>
  <p:clrMapOvr>
    <a:masterClrMapping/>
  </p:clrMapOvr>
  <p:transition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Autofit/>
          </a:bodyPr>
          <a:lstStyle/>
          <a:p>
            <a:r>
              <a:rPr lang="en-US" sz="2400" dirty="0">
                <a:hlinkClick r:id="rId2" tooltip="#1. Rule of Thirds"/>
              </a:rPr>
              <a:t>#2. Centered Composition and Symmetry</a:t>
            </a:r>
          </a:p>
        </p:txBody>
      </p:sp>
      <p:sp>
        <p:nvSpPr>
          <p:cNvPr id="4" name="Rectangle 3"/>
          <p:cNvSpPr/>
          <p:nvPr/>
        </p:nvSpPr>
        <p:spPr>
          <a:xfrm>
            <a:off x="609600" y="1295400"/>
            <a:ext cx="2819400" cy="1815882"/>
          </a:xfrm>
          <a:prstGeom prst="rect">
            <a:avLst/>
          </a:prstGeom>
          <a:ln>
            <a:solidFill>
              <a:schemeClr val="tx1"/>
            </a:solidFill>
          </a:ln>
        </p:spPr>
        <p:txBody>
          <a:bodyPr wrap="square">
            <a:spAutoFit/>
          </a:bodyPr>
          <a:lstStyle/>
          <a:p>
            <a:r>
              <a:rPr lang="en-US" sz="1400" dirty="0"/>
              <a:t>The </a:t>
            </a:r>
            <a:r>
              <a:rPr lang="en-US" sz="1400" b="1" dirty="0"/>
              <a:t>opposite of the rule of thirds </a:t>
            </a:r>
            <a:r>
              <a:rPr lang="en-US" sz="1400" dirty="0"/>
              <a:t>is the placement of the element in the </a:t>
            </a:r>
            <a:r>
              <a:rPr lang="en-US" sz="1400" b="1" dirty="0"/>
              <a:t>center of the frame</a:t>
            </a:r>
            <a:r>
              <a:rPr lang="en-US" sz="1400" dirty="0"/>
              <a:t>. </a:t>
            </a:r>
            <a:endParaRPr lang="mk-MK" sz="1400" dirty="0"/>
          </a:p>
          <a:p>
            <a:endParaRPr lang="mk-MK" sz="1400" dirty="0"/>
          </a:p>
          <a:p>
            <a:r>
              <a:rPr lang="en-US" sz="1400" dirty="0"/>
              <a:t>Very clearly this rule is used when we have </a:t>
            </a:r>
            <a:r>
              <a:rPr lang="en-US" sz="1400" b="1" dirty="0"/>
              <a:t>symmetrical scenes</a:t>
            </a:r>
            <a:endParaRPr lang="en-US" b="1" dirty="0"/>
          </a:p>
        </p:txBody>
      </p:sp>
      <p:pic>
        <p:nvPicPr>
          <p:cNvPr id="5" name="Picture 4" descr="symmetry-composition-2.jpg"/>
          <p:cNvPicPr>
            <a:picLocks noChangeAspect="1"/>
          </p:cNvPicPr>
          <p:nvPr/>
        </p:nvPicPr>
        <p:blipFill>
          <a:blip r:embed="rId3" cstate="print"/>
          <a:stretch>
            <a:fillRect/>
          </a:stretch>
        </p:blipFill>
        <p:spPr>
          <a:xfrm>
            <a:off x="6096000" y="4495800"/>
            <a:ext cx="2438400" cy="1624584"/>
          </a:xfrm>
          <a:prstGeom prst="rect">
            <a:avLst/>
          </a:prstGeom>
        </p:spPr>
      </p:pic>
      <p:grpSp>
        <p:nvGrpSpPr>
          <p:cNvPr id="13" name="Group 12"/>
          <p:cNvGrpSpPr/>
          <p:nvPr/>
        </p:nvGrpSpPr>
        <p:grpSpPr>
          <a:xfrm>
            <a:off x="3657600" y="1066800"/>
            <a:ext cx="4419600" cy="2514600"/>
            <a:chOff x="1447800" y="3957985"/>
            <a:chExt cx="2549067" cy="2063262"/>
          </a:xfrm>
        </p:grpSpPr>
        <p:pic>
          <p:nvPicPr>
            <p:cNvPr id="7" name="Picture 6" descr="illumination-of-grand-ile-landscape-lighting-S.jpg"/>
            <p:cNvPicPr>
              <a:picLocks noChangeAspect="1"/>
            </p:cNvPicPr>
            <p:nvPr/>
          </p:nvPicPr>
          <p:blipFill>
            <a:blip r:embed="rId4"/>
            <a:stretch>
              <a:fillRect/>
            </a:stretch>
          </p:blipFill>
          <p:spPr>
            <a:xfrm>
              <a:off x="1447800" y="4114800"/>
              <a:ext cx="2549067" cy="1493025"/>
            </a:xfrm>
            <a:prstGeom prst="rect">
              <a:avLst/>
            </a:prstGeom>
          </p:spPr>
        </p:pic>
        <p:cxnSp>
          <p:nvCxnSpPr>
            <p:cNvPr id="11" name="Straight Connector 10"/>
            <p:cNvCxnSpPr/>
            <p:nvPr/>
          </p:nvCxnSpPr>
          <p:spPr>
            <a:xfrm rot="5400000">
              <a:off x="1734652" y="4989158"/>
              <a:ext cx="2063262" cy="91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819400" y="3962400"/>
            <a:ext cx="2170176" cy="2743200"/>
            <a:chOff x="4687824" y="2743200"/>
            <a:chExt cx="1865376" cy="2438400"/>
          </a:xfrm>
        </p:grpSpPr>
        <p:pic>
          <p:nvPicPr>
            <p:cNvPr id="8" name="Picture 7" descr="soborenhram.jpg"/>
            <p:cNvPicPr>
              <a:picLocks noChangeAspect="1"/>
            </p:cNvPicPr>
            <p:nvPr/>
          </p:nvPicPr>
          <p:blipFill>
            <a:blip r:embed="rId5"/>
            <a:stretch>
              <a:fillRect/>
            </a:stretch>
          </p:blipFill>
          <p:spPr>
            <a:xfrm>
              <a:off x="4687824" y="3200400"/>
              <a:ext cx="1865376" cy="1399032"/>
            </a:xfrm>
            <a:prstGeom prst="rect">
              <a:avLst/>
            </a:prstGeom>
          </p:spPr>
        </p:pic>
        <p:cxnSp>
          <p:nvCxnSpPr>
            <p:cNvPr id="12" name="Straight Connector 11"/>
            <p:cNvCxnSpPr/>
            <p:nvPr/>
          </p:nvCxnSpPr>
          <p:spPr>
            <a:xfrm rot="5400000">
              <a:off x="4420394" y="3961606"/>
              <a:ext cx="2438400" cy="158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4267200" y="3886200"/>
            <a:ext cx="2438400" cy="523220"/>
          </a:xfrm>
          <a:prstGeom prst="rect">
            <a:avLst/>
          </a:prstGeom>
          <a:ln>
            <a:noFill/>
          </a:ln>
        </p:spPr>
        <p:txBody>
          <a:bodyPr wrap="square">
            <a:spAutoFit/>
          </a:bodyPr>
          <a:lstStyle/>
          <a:p>
            <a:pPr algn="ctr"/>
            <a:r>
              <a:rPr lang="en-US" sz="1400" dirty="0"/>
              <a:t>Symmetrical </a:t>
            </a:r>
            <a:endParaRPr lang="mk-MK" sz="1400" dirty="0"/>
          </a:p>
          <a:p>
            <a:pPr algn="ctr"/>
            <a:r>
              <a:rPr lang="en-US" sz="1400" dirty="0"/>
              <a:t>scenes</a:t>
            </a:r>
          </a:p>
        </p:txBody>
      </p:sp>
      <p:sp>
        <p:nvSpPr>
          <p:cNvPr id="20" name="Rectangle 19"/>
          <p:cNvSpPr/>
          <p:nvPr/>
        </p:nvSpPr>
        <p:spPr>
          <a:xfrm>
            <a:off x="4648200" y="838200"/>
            <a:ext cx="2438400" cy="307777"/>
          </a:xfrm>
          <a:prstGeom prst="rect">
            <a:avLst/>
          </a:prstGeom>
          <a:ln>
            <a:noFill/>
          </a:ln>
        </p:spPr>
        <p:txBody>
          <a:bodyPr wrap="square">
            <a:spAutoFit/>
          </a:bodyPr>
          <a:lstStyle/>
          <a:p>
            <a:pPr algn="ctr"/>
            <a:r>
              <a:rPr lang="en-US" sz="1400" dirty="0"/>
              <a:t>Centered composition</a:t>
            </a:r>
          </a:p>
        </p:txBody>
      </p:sp>
    </p:spTree>
  </p:cSld>
  <p:clrMapOvr>
    <a:masterClrMapping/>
  </p:clrMapOvr>
  <p:transition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u="sng" dirty="0">
                <a:hlinkClick r:id="rId2" tooltip="#1. Rule of Thirds"/>
              </a:rPr>
              <a:t>#3. Foreground Interest and Depth</a:t>
            </a:r>
            <a:br>
              <a:rPr lang="en-US" sz="2400" dirty="0">
                <a:hlinkClick r:id="rId2" tooltip="#1. Rule of Thirds"/>
              </a:rPr>
            </a:br>
            <a:endParaRPr lang="en-US" sz="2400" dirty="0">
              <a:hlinkClick r:id="rId2" tooltip="#1. Rule of Thirds"/>
            </a:endParaRPr>
          </a:p>
        </p:txBody>
      </p:sp>
      <p:pic>
        <p:nvPicPr>
          <p:cNvPr id="29698" name="Picture 2"/>
          <p:cNvPicPr>
            <a:picLocks noChangeAspect="1" noChangeArrowheads="1"/>
          </p:cNvPicPr>
          <p:nvPr/>
        </p:nvPicPr>
        <p:blipFill>
          <a:blip r:embed="rId3"/>
          <a:srcRect l="23750" t="35556" r="47500" b="31851"/>
          <a:stretch>
            <a:fillRect/>
          </a:stretch>
        </p:blipFill>
        <p:spPr bwMode="auto">
          <a:xfrm>
            <a:off x="3429000" y="3082234"/>
            <a:ext cx="5562600" cy="3547166"/>
          </a:xfrm>
          <a:prstGeom prst="rect">
            <a:avLst/>
          </a:prstGeom>
          <a:noFill/>
          <a:ln w="9525">
            <a:noFill/>
            <a:miter lim="800000"/>
            <a:headEnd/>
            <a:tailEnd/>
          </a:ln>
          <a:effectLst/>
        </p:spPr>
      </p:pic>
      <p:sp>
        <p:nvSpPr>
          <p:cNvPr id="6" name="Rectangle 5"/>
          <p:cNvSpPr/>
          <p:nvPr/>
        </p:nvSpPr>
        <p:spPr>
          <a:xfrm>
            <a:off x="304800" y="3657600"/>
            <a:ext cx="2971800" cy="2031325"/>
          </a:xfrm>
          <a:prstGeom prst="rect">
            <a:avLst/>
          </a:prstGeom>
          <a:ln>
            <a:solidFill>
              <a:srgbClr val="00B0F0"/>
            </a:solidFill>
          </a:ln>
        </p:spPr>
        <p:txBody>
          <a:bodyPr wrap="square">
            <a:spAutoFit/>
          </a:bodyPr>
          <a:lstStyle/>
          <a:p>
            <a:pPr algn="ctr"/>
            <a:r>
              <a:rPr lang="en-US" sz="1400" dirty="0"/>
              <a:t>In this photograph of a waterfall , </a:t>
            </a:r>
          </a:p>
          <a:p>
            <a:pPr algn="ctr"/>
            <a:endParaRPr lang="en-US" sz="1400" dirty="0"/>
          </a:p>
          <a:p>
            <a:pPr algn="ctr"/>
            <a:r>
              <a:rPr lang="en-US" sz="1400" b="1" dirty="0"/>
              <a:t>the rocks</a:t>
            </a:r>
            <a:r>
              <a:rPr lang="en-US" sz="1400" dirty="0"/>
              <a:t> </a:t>
            </a:r>
          </a:p>
          <a:p>
            <a:pPr algn="ctr"/>
            <a:endParaRPr lang="en-US" sz="1400" dirty="0"/>
          </a:p>
          <a:p>
            <a:pPr algn="ctr"/>
            <a:r>
              <a:rPr lang="en-US" sz="1400" dirty="0"/>
              <a:t>in the river provided a perfect source of</a:t>
            </a:r>
          </a:p>
          <a:p>
            <a:pPr algn="ctr"/>
            <a:r>
              <a:rPr lang="en-US" sz="1400" dirty="0"/>
              <a:t> </a:t>
            </a:r>
          </a:p>
          <a:p>
            <a:pPr algn="ctr"/>
            <a:r>
              <a:rPr lang="en-US" sz="1400" b="1" dirty="0"/>
              <a:t>foreground interest.</a:t>
            </a:r>
          </a:p>
        </p:txBody>
      </p:sp>
      <p:sp>
        <p:nvSpPr>
          <p:cNvPr id="8" name="Rectangle 7"/>
          <p:cNvSpPr/>
          <p:nvPr/>
        </p:nvSpPr>
        <p:spPr>
          <a:xfrm>
            <a:off x="533400" y="990600"/>
            <a:ext cx="7620000" cy="2031325"/>
          </a:xfrm>
          <a:prstGeom prst="rect">
            <a:avLst/>
          </a:prstGeom>
          <a:ln>
            <a:solidFill>
              <a:srgbClr val="00B0F0"/>
            </a:solidFill>
          </a:ln>
        </p:spPr>
        <p:txBody>
          <a:bodyPr wrap="square">
            <a:spAutoFit/>
          </a:bodyPr>
          <a:lstStyle/>
          <a:p>
            <a:r>
              <a:rPr lang="mk-MK" sz="1400" dirty="0"/>
              <a:t>This rule says </a:t>
            </a:r>
            <a:endParaRPr lang="en-US" sz="1400" dirty="0"/>
          </a:p>
          <a:p>
            <a:r>
              <a:rPr lang="mk-MK" sz="1400" dirty="0"/>
              <a:t> </a:t>
            </a:r>
            <a:endParaRPr lang="en-US" sz="1400" dirty="0"/>
          </a:p>
          <a:p>
            <a:r>
              <a:rPr lang="mk-MK" sz="1400" dirty="0"/>
              <a:t>If you put a detail in the foreground then you allow the basic element to catch the eye of the viewer</a:t>
            </a:r>
            <a:endParaRPr lang="en-US" sz="1400" dirty="0"/>
          </a:p>
          <a:p>
            <a:r>
              <a:rPr lang="mk-MK" sz="1400" dirty="0"/>
              <a:t> </a:t>
            </a:r>
            <a:endParaRPr lang="en-US" sz="1400" dirty="0"/>
          </a:p>
          <a:p>
            <a:r>
              <a:rPr lang="mk-MK" sz="1400" dirty="0"/>
              <a:t>In th</a:t>
            </a:r>
            <a:r>
              <a:rPr lang="en-US" sz="1400" dirty="0"/>
              <a:t>is</a:t>
            </a:r>
            <a:r>
              <a:rPr lang="mk-MK" sz="1400" dirty="0"/>
              <a:t> picture, the stones below are the detail that you place in the foreground while the waterfalls are the basic element.</a:t>
            </a:r>
            <a:endParaRPr lang="en-US" sz="1400" dirty="0"/>
          </a:p>
          <a:p>
            <a:r>
              <a:rPr lang="mk-MK" sz="1400" dirty="0"/>
              <a:t> </a:t>
            </a:r>
            <a:endParaRPr lang="en-US" sz="1400" dirty="0"/>
          </a:p>
          <a:p>
            <a:r>
              <a:rPr lang="mk-MK" sz="1400" dirty="0"/>
              <a:t>By placing a detail in the foreground, the photo gets a three-dimensional look.</a:t>
            </a:r>
            <a:endParaRPr lang="en-US" sz="1400" dirty="0"/>
          </a:p>
        </p:txBody>
      </p:sp>
    </p:spTree>
  </p:cSld>
  <p:clrMapOvr>
    <a:masterClrMapping/>
  </p:clrMapOvr>
  <p:transition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55638"/>
            <a:ext cx="8229600" cy="563562"/>
          </a:xfrm>
        </p:spPr>
        <p:txBody>
          <a:bodyPr>
            <a:normAutofit fontScale="90000"/>
          </a:bodyPr>
          <a:lstStyle/>
          <a:p>
            <a:r>
              <a:rPr lang="en-US" sz="3100" dirty="0">
                <a:hlinkClick r:id="rId2" tooltip="#1. Rule of Thirds"/>
              </a:rPr>
              <a:t>#4. Frame Within the Frame</a:t>
            </a:r>
            <a:br>
              <a:rPr lang="en-US" dirty="0"/>
            </a:br>
            <a:endParaRPr lang="en-US" dirty="0"/>
          </a:p>
        </p:txBody>
      </p:sp>
      <p:sp>
        <p:nvSpPr>
          <p:cNvPr id="4" name="Rectangle 3"/>
          <p:cNvSpPr/>
          <p:nvPr/>
        </p:nvSpPr>
        <p:spPr>
          <a:xfrm>
            <a:off x="457200" y="990600"/>
            <a:ext cx="8305800" cy="1169551"/>
          </a:xfrm>
          <a:prstGeom prst="rect">
            <a:avLst/>
          </a:prstGeom>
        </p:spPr>
        <p:txBody>
          <a:bodyPr wrap="square">
            <a:spAutoFit/>
          </a:bodyPr>
          <a:lstStyle/>
          <a:p>
            <a:r>
              <a:rPr lang="en-US" sz="1200" dirty="0"/>
              <a:t>	</a:t>
            </a:r>
            <a:r>
              <a:rPr lang="en-US" sz="1400" dirty="0"/>
              <a:t>In photography, a frame within a frame is  when the photographer uses elements of the scene to frame the detail he wants to show to the viewer.</a:t>
            </a:r>
          </a:p>
          <a:p>
            <a:endParaRPr lang="en-US" sz="1400" dirty="0"/>
          </a:p>
          <a:p>
            <a:r>
              <a:rPr lang="en-US" sz="1400" dirty="0"/>
              <a:t>	For the frame uses parts of nature, sloping branches, perforated rocks or windows, gates and more</a:t>
            </a:r>
          </a:p>
        </p:txBody>
      </p:sp>
      <p:pic>
        <p:nvPicPr>
          <p:cNvPr id="31746" name="Picture 2" descr="Architects: Porta Makedonija must be demolished! - Free press"/>
          <p:cNvPicPr>
            <a:picLocks noChangeAspect="1" noChangeArrowheads="1"/>
          </p:cNvPicPr>
          <p:nvPr/>
        </p:nvPicPr>
        <p:blipFill>
          <a:blip r:embed="rId3"/>
          <a:srcRect/>
          <a:stretch>
            <a:fillRect/>
          </a:stretch>
        </p:blipFill>
        <p:spPr bwMode="auto">
          <a:xfrm>
            <a:off x="6553200" y="4585051"/>
            <a:ext cx="2209800" cy="1831326"/>
          </a:xfrm>
          <a:prstGeom prst="rect">
            <a:avLst/>
          </a:prstGeom>
          <a:noFill/>
        </p:spPr>
      </p:pic>
      <p:pic>
        <p:nvPicPr>
          <p:cNvPr id="48130" name="Picture 2" descr="Saint John Bigorski Monastery"/>
          <p:cNvPicPr>
            <a:picLocks noChangeAspect="1" noChangeArrowheads="1"/>
          </p:cNvPicPr>
          <p:nvPr/>
        </p:nvPicPr>
        <p:blipFill>
          <a:blip r:embed="rId4"/>
          <a:srcRect/>
          <a:stretch>
            <a:fillRect/>
          </a:stretch>
        </p:blipFill>
        <p:spPr bwMode="auto">
          <a:xfrm>
            <a:off x="3401786" y="4648200"/>
            <a:ext cx="2694214" cy="1885950"/>
          </a:xfrm>
          <a:prstGeom prst="rect">
            <a:avLst/>
          </a:prstGeom>
          <a:noFill/>
        </p:spPr>
      </p:pic>
      <p:pic>
        <p:nvPicPr>
          <p:cNvPr id="48132" name="Picture 4" descr="Framing (visual arts) - Wikipedia"/>
          <p:cNvPicPr>
            <a:picLocks noChangeAspect="1" noChangeArrowheads="1"/>
          </p:cNvPicPr>
          <p:nvPr/>
        </p:nvPicPr>
        <p:blipFill>
          <a:blip r:embed="rId5"/>
          <a:srcRect/>
          <a:stretch>
            <a:fillRect/>
          </a:stretch>
        </p:blipFill>
        <p:spPr bwMode="auto">
          <a:xfrm>
            <a:off x="381000" y="2362200"/>
            <a:ext cx="1676400" cy="2514600"/>
          </a:xfrm>
          <a:prstGeom prst="rect">
            <a:avLst/>
          </a:prstGeom>
          <a:noFill/>
        </p:spPr>
      </p:pic>
      <p:pic>
        <p:nvPicPr>
          <p:cNvPr id="48134" name="Picture 6" descr="Five gorgeous gardens to inspire green thumbs through these frosty days -  The Globe and Mail"/>
          <p:cNvPicPr>
            <a:picLocks noChangeAspect="1" noChangeArrowheads="1"/>
          </p:cNvPicPr>
          <p:nvPr/>
        </p:nvPicPr>
        <p:blipFill>
          <a:blip r:embed="rId6" cstate="print"/>
          <a:srcRect/>
          <a:stretch>
            <a:fillRect/>
          </a:stretch>
        </p:blipFill>
        <p:spPr bwMode="auto">
          <a:xfrm>
            <a:off x="767862" y="4953000"/>
            <a:ext cx="2203938" cy="1676400"/>
          </a:xfrm>
          <a:prstGeom prst="rect">
            <a:avLst/>
          </a:prstGeom>
          <a:noFill/>
        </p:spPr>
      </p:pic>
      <p:pic>
        <p:nvPicPr>
          <p:cNvPr id="48136" name="Picture 8" descr="Photography Composition Tip: Using a Frame Within a Frame"/>
          <p:cNvPicPr>
            <a:picLocks noChangeAspect="1" noChangeArrowheads="1"/>
          </p:cNvPicPr>
          <p:nvPr/>
        </p:nvPicPr>
        <p:blipFill>
          <a:blip r:embed="rId7" cstate="print"/>
          <a:srcRect/>
          <a:stretch>
            <a:fillRect/>
          </a:stretch>
        </p:blipFill>
        <p:spPr bwMode="auto">
          <a:xfrm>
            <a:off x="5181600" y="2819400"/>
            <a:ext cx="1991062" cy="1371600"/>
          </a:xfrm>
          <a:prstGeom prst="rect">
            <a:avLst/>
          </a:prstGeom>
          <a:noFill/>
        </p:spPr>
      </p:pic>
      <p:pic>
        <p:nvPicPr>
          <p:cNvPr id="48140" name="Picture 12" descr="Framing in Photography: The Complete Guide - Pixinfocus"/>
          <p:cNvPicPr>
            <a:picLocks noChangeAspect="1" noChangeArrowheads="1"/>
          </p:cNvPicPr>
          <p:nvPr/>
        </p:nvPicPr>
        <p:blipFill>
          <a:blip r:embed="rId8"/>
          <a:srcRect/>
          <a:stretch>
            <a:fillRect/>
          </a:stretch>
        </p:blipFill>
        <p:spPr bwMode="auto">
          <a:xfrm>
            <a:off x="2438400" y="2590800"/>
            <a:ext cx="2517117" cy="1676400"/>
          </a:xfrm>
          <a:prstGeom prst="rect">
            <a:avLst/>
          </a:prstGeom>
          <a:noFill/>
        </p:spPr>
      </p:pic>
      <p:pic>
        <p:nvPicPr>
          <p:cNvPr id="53250" name="Picture 2" descr="7 Ways to Use a Frame Within a Frame Photo Composition"/>
          <p:cNvPicPr>
            <a:picLocks noChangeAspect="1" noChangeArrowheads="1"/>
          </p:cNvPicPr>
          <p:nvPr/>
        </p:nvPicPr>
        <p:blipFill>
          <a:blip r:embed="rId9"/>
          <a:srcRect/>
          <a:stretch>
            <a:fillRect/>
          </a:stretch>
        </p:blipFill>
        <p:spPr bwMode="auto">
          <a:xfrm>
            <a:off x="7315200" y="2209800"/>
            <a:ext cx="1524000" cy="2286000"/>
          </a:xfrm>
          <a:prstGeom prst="rect">
            <a:avLst/>
          </a:prstGeom>
          <a:noFill/>
        </p:spPr>
      </p:pic>
    </p:spTree>
  </p:cSld>
  <p:clrMapOvr>
    <a:masterClrMapping/>
  </p:clrMapOvr>
  <p:transition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t>
            </a:r>
            <a:r>
              <a:rPr lang="mk-MK" dirty="0"/>
              <a:t>5</a:t>
            </a:r>
            <a:r>
              <a:rPr lang="en-US" dirty="0"/>
              <a:t>. Rule of Space</a:t>
            </a:r>
            <a:br>
              <a:rPr lang="en-US" dirty="0"/>
            </a:br>
            <a:endParaRPr lang="en-US" dirty="0"/>
          </a:p>
        </p:txBody>
      </p:sp>
      <p:pic>
        <p:nvPicPr>
          <p:cNvPr id="45062" name="Picture 6" descr="Negative Space: Step Back and Give Your Subject Some Space"/>
          <p:cNvPicPr>
            <a:picLocks noChangeAspect="1" noChangeArrowheads="1"/>
          </p:cNvPicPr>
          <p:nvPr/>
        </p:nvPicPr>
        <p:blipFill>
          <a:blip r:embed="rId2"/>
          <a:srcRect/>
          <a:stretch>
            <a:fillRect/>
          </a:stretch>
        </p:blipFill>
        <p:spPr bwMode="auto">
          <a:xfrm>
            <a:off x="3810000" y="2667000"/>
            <a:ext cx="5146715" cy="3429000"/>
          </a:xfrm>
          <a:prstGeom prst="rect">
            <a:avLst/>
          </a:prstGeom>
          <a:noFill/>
        </p:spPr>
      </p:pic>
      <p:sp>
        <p:nvSpPr>
          <p:cNvPr id="15" name="Rectangle 14"/>
          <p:cNvSpPr/>
          <p:nvPr/>
        </p:nvSpPr>
        <p:spPr>
          <a:xfrm>
            <a:off x="685800" y="1286470"/>
            <a:ext cx="8153400" cy="923330"/>
          </a:xfrm>
          <a:prstGeom prst="rect">
            <a:avLst/>
          </a:prstGeom>
        </p:spPr>
        <p:txBody>
          <a:bodyPr wrap="square">
            <a:spAutoFit/>
          </a:bodyPr>
          <a:lstStyle/>
          <a:p>
            <a:r>
              <a:rPr lang="en-US" dirty="0"/>
              <a:t> </a:t>
            </a:r>
            <a:r>
              <a:rPr lang="mk-MK" dirty="0"/>
              <a:t>	</a:t>
            </a:r>
            <a:r>
              <a:rPr lang="en-US" dirty="0"/>
              <a:t>If you photograph a runner, the rule says that you should have more space in front of the runner than behind, thus giving him space to move into within the picture.</a:t>
            </a:r>
          </a:p>
        </p:txBody>
      </p:sp>
    </p:spTree>
  </p:cSld>
  <p:clrMapOvr>
    <a:masterClrMapping/>
  </p:clrMapOvr>
  <p:transition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t>
            </a:r>
            <a:r>
              <a:rPr lang="mk-MK" dirty="0"/>
              <a:t>5</a:t>
            </a:r>
            <a:r>
              <a:rPr lang="en-US" dirty="0"/>
              <a:t>. Rule of Space</a:t>
            </a:r>
            <a:br>
              <a:rPr lang="en-US" dirty="0"/>
            </a:br>
            <a:endParaRPr lang="en-US" dirty="0"/>
          </a:p>
        </p:txBody>
      </p:sp>
      <p:pic>
        <p:nvPicPr>
          <p:cNvPr id="43010" name="Picture 2"/>
          <p:cNvPicPr>
            <a:picLocks noChangeAspect="1" noChangeArrowheads="1"/>
          </p:cNvPicPr>
          <p:nvPr/>
        </p:nvPicPr>
        <p:blipFill>
          <a:blip r:embed="rId2"/>
          <a:srcRect l="55417" t="23704" r="3750" b="33333"/>
          <a:stretch>
            <a:fillRect/>
          </a:stretch>
        </p:blipFill>
        <p:spPr bwMode="auto">
          <a:xfrm>
            <a:off x="2514599" y="2363755"/>
            <a:ext cx="6177455" cy="3656045"/>
          </a:xfrm>
          <a:prstGeom prst="rect">
            <a:avLst/>
          </a:prstGeom>
          <a:noFill/>
          <a:ln w="9525">
            <a:noFill/>
            <a:miter lim="800000"/>
            <a:headEnd/>
            <a:tailEnd/>
          </a:ln>
          <a:effectLst/>
        </p:spPr>
      </p:pic>
      <p:sp>
        <p:nvSpPr>
          <p:cNvPr id="6" name="Rectangle 5"/>
          <p:cNvSpPr/>
          <p:nvPr/>
        </p:nvSpPr>
        <p:spPr>
          <a:xfrm>
            <a:off x="533400" y="1143000"/>
            <a:ext cx="7848600" cy="923330"/>
          </a:xfrm>
          <a:prstGeom prst="rect">
            <a:avLst/>
          </a:prstGeom>
        </p:spPr>
        <p:txBody>
          <a:bodyPr wrap="square">
            <a:spAutoFit/>
          </a:bodyPr>
          <a:lstStyle/>
          <a:p>
            <a:r>
              <a:rPr lang="en-US" dirty="0"/>
              <a:t>Or if the subject is not looking directly to the camera, or looks out of the frame, there should be enough space for the subject to look into</a:t>
            </a:r>
          </a:p>
        </p:txBody>
      </p:sp>
    </p:spTree>
  </p:cSld>
  <p:clrMapOvr>
    <a:masterClrMapping/>
  </p:clrMapOvr>
  <p:transition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t>
            </a:r>
            <a:r>
              <a:rPr lang="mk-MK" dirty="0"/>
              <a:t>5</a:t>
            </a:r>
            <a:r>
              <a:rPr lang="en-US" dirty="0"/>
              <a:t>. Rule of Space</a:t>
            </a:r>
            <a:br>
              <a:rPr lang="en-US" dirty="0"/>
            </a:br>
            <a:endParaRPr lang="en-US" dirty="0"/>
          </a:p>
        </p:txBody>
      </p:sp>
      <p:pic>
        <p:nvPicPr>
          <p:cNvPr id="43010" name="Picture 2"/>
          <p:cNvPicPr>
            <a:picLocks noChangeAspect="1" noChangeArrowheads="1"/>
          </p:cNvPicPr>
          <p:nvPr/>
        </p:nvPicPr>
        <p:blipFill>
          <a:blip r:embed="rId2"/>
          <a:srcRect l="55417" t="23704" r="3750" b="33333"/>
          <a:stretch>
            <a:fillRect/>
          </a:stretch>
        </p:blipFill>
        <p:spPr bwMode="auto">
          <a:xfrm>
            <a:off x="2514599" y="2363755"/>
            <a:ext cx="6177455" cy="3656045"/>
          </a:xfrm>
          <a:prstGeom prst="rect">
            <a:avLst/>
          </a:prstGeom>
          <a:noFill/>
          <a:ln w="9525">
            <a:noFill/>
            <a:miter lim="800000"/>
            <a:headEnd/>
            <a:tailEnd/>
          </a:ln>
          <a:effectLst/>
        </p:spPr>
      </p:pic>
      <p:sp>
        <p:nvSpPr>
          <p:cNvPr id="6" name="Rectangle 5"/>
          <p:cNvSpPr/>
          <p:nvPr/>
        </p:nvSpPr>
        <p:spPr>
          <a:xfrm>
            <a:off x="381000" y="1143000"/>
            <a:ext cx="1600200" cy="3970318"/>
          </a:xfrm>
          <a:prstGeom prst="rect">
            <a:avLst/>
          </a:prstGeom>
        </p:spPr>
        <p:txBody>
          <a:bodyPr wrap="square">
            <a:spAutoFit/>
          </a:bodyPr>
          <a:lstStyle/>
          <a:p>
            <a:r>
              <a:rPr lang="en-US" dirty="0"/>
              <a:t>The picture shows the part of the frame that we call active space because it represents the activity of the subject and the passive or dead space.</a:t>
            </a:r>
          </a:p>
        </p:txBody>
      </p:sp>
      <p:sp>
        <p:nvSpPr>
          <p:cNvPr id="5" name="Rectangle 4"/>
          <p:cNvSpPr/>
          <p:nvPr/>
        </p:nvSpPr>
        <p:spPr>
          <a:xfrm>
            <a:off x="5029200" y="2286000"/>
            <a:ext cx="3886200" cy="4038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2286000"/>
            <a:ext cx="1219200" cy="411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5400000">
            <a:off x="5257800" y="2286000"/>
            <a:ext cx="2057400" cy="7620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990600"/>
            <a:ext cx="2057400" cy="923330"/>
          </a:xfrm>
          <a:prstGeom prst="rect">
            <a:avLst/>
          </a:prstGeom>
          <a:noFill/>
          <a:ln w="38100">
            <a:solidFill>
              <a:srgbClr val="00B050"/>
            </a:solidFill>
          </a:ln>
        </p:spPr>
        <p:txBody>
          <a:bodyPr wrap="square" rtlCol="0">
            <a:spAutoFit/>
          </a:bodyPr>
          <a:lstStyle/>
          <a:p>
            <a:r>
              <a:rPr lang="en-US" dirty="0"/>
              <a:t>Positive space</a:t>
            </a:r>
          </a:p>
          <a:p>
            <a:r>
              <a:rPr lang="en-US" dirty="0"/>
              <a:t> </a:t>
            </a:r>
          </a:p>
          <a:p>
            <a:r>
              <a:rPr lang="en-US" dirty="0"/>
              <a:t>( active)</a:t>
            </a:r>
          </a:p>
        </p:txBody>
      </p:sp>
      <p:sp>
        <p:nvSpPr>
          <p:cNvPr id="11" name="TextBox 10"/>
          <p:cNvSpPr txBox="1"/>
          <p:nvPr/>
        </p:nvSpPr>
        <p:spPr>
          <a:xfrm>
            <a:off x="2590800" y="1066800"/>
            <a:ext cx="2057400" cy="923330"/>
          </a:xfrm>
          <a:prstGeom prst="rect">
            <a:avLst/>
          </a:prstGeom>
          <a:noFill/>
          <a:ln>
            <a:solidFill>
              <a:schemeClr val="accent2"/>
            </a:solidFill>
          </a:ln>
        </p:spPr>
        <p:txBody>
          <a:bodyPr wrap="square" rtlCol="0">
            <a:spAutoFit/>
          </a:bodyPr>
          <a:lstStyle/>
          <a:p>
            <a:r>
              <a:rPr lang="en-US" dirty="0"/>
              <a:t>Negative space</a:t>
            </a:r>
          </a:p>
          <a:p>
            <a:endParaRPr lang="en-US" dirty="0"/>
          </a:p>
          <a:p>
            <a:r>
              <a:rPr lang="en-US" dirty="0"/>
              <a:t> ( passive)</a:t>
            </a:r>
          </a:p>
        </p:txBody>
      </p:sp>
      <p:cxnSp>
        <p:nvCxnSpPr>
          <p:cNvPr id="12" name="Straight Arrow Connector 11"/>
          <p:cNvCxnSpPr/>
          <p:nvPr/>
        </p:nvCxnSpPr>
        <p:spPr>
          <a:xfrm rot="5400000">
            <a:off x="2171700" y="2781300"/>
            <a:ext cx="1981200" cy="3810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base"/>
            <a:r>
              <a:rPr lang="en-US" dirty="0"/>
              <a:t>#6. Fill the Frame </a:t>
            </a:r>
            <a:r>
              <a:rPr lang="en-US" sz="1600" dirty="0"/>
              <a:t>(Cropping)</a:t>
            </a:r>
            <a:endParaRPr lang="en-US" dirty="0"/>
          </a:p>
        </p:txBody>
      </p:sp>
      <p:grpSp>
        <p:nvGrpSpPr>
          <p:cNvPr id="11" name="Group 10"/>
          <p:cNvGrpSpPr/>
          <p:nvPr/>
        </p:nvGrpSpPr>
        <p:grpSpPr>
          <a:xfrm>
            <a:off x="990600" y="1447800"/>
            <a:ext cx="2909425" cy="4495800"/>
            <a:chOff x="3124200" y="1524000"/>
            <a:chExt cx="2909425" cy="4495800"/>
          </a:xfrm>
        </p:grpSpPr>
        <p:pic>
          <p:nvPicPr>
            <p:cNvPr id="55298" name="Picture 2" descr="The difference between a crop sensor and a full frame camera (and why it&amp;#39;s  important) – Alicia Haskew Photography | Tallahassee Photographer"/>
            <p:cNvPicPr>
              <a:picLocks noChangeAspect="1" noChangeArrowheads="1"/>
            </p:cNvPicPr>
            <p:nvPr/>
          </p:nvPicPr>
          <p:blipFill>
            <a:blip r:embed="rId2"/>
            <a:srcRect/>
            <a:stretch>
              <a:fillRect/>
            </a:stretch>
          </p:blipFill>
          <p:spPr bwMode="auto">
            <a:xfrm>
              <a:off x="3124200" y="1524000"/>
              <a:ext cx="2909425" cy="4495800"/>
            </a:xfrm>
            <a:prstGeom prst="rect">
              <a:avLst/>
            </a:prstGeom>
            <a:noFill/>
          </p:spPr>
        </p:pic>
        <p:sp>
          <p:nvSpPr>
            <p:cNvPr id="10" name="Rectangle 9"/>
            <p:cNvSpPr/>
            <p:nvPr/>
          </p:nvSpPr>
          <p:spPr>
            <a:xfrm>
              <a:off x="4495800" y="5486400"/>
              <a:ext cx="1524000" cy="533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The difference between a crop sensor and a full frame camera (and why it&amp;#39;s  important) – Alicia Haskew Photography | Tallahassee Photographer"/>
          <p:cNvPicPr>
            <a:picLocks noChangeAspect="1" noChangeArrowheads="1"/>
          </p:cNvPicPr>
          <p:nvPr/>
        </p:nvPicPr>
        <p:blipFill>
          <a:blip r:embed="rId2"/>
          <a:srcRect l="10476" t="10170" r="13571" b="11864"/>
          <a:stretch>
            <a:fillRect/>
          </a:stretch>
        </p:blipFill>
        <p:spPr bwMode="auto">
          <a:xfrm>
            <a:off x="6019800" y="2514600"/>
            <a:ext cx="2209800" cy="3505200"/>
          </a:xfrm>
          <a:prstGeom prst="rect">
            <a:avLst/>
          </a:prstGeom>
          <a:noFill/>
        </p:spPr>
      </p:pic>
      <p:sp>
        <p:nvSpPr>
          <p:cNvPr id="15" name="TextBox 14"/>
          <p:cNvSpPr txBox="1"/>
          <p:nvPr/>
        </p:nvSpPr>
        <p:spPr>
          <a:xfrm>
            <a:off x="2667000" y="5486400"/>
            <a:ext cx="894797" cy="369332"/>
          </a:xfrm>
          <a:prstGeom prst="rect">
            <a:avLst/>
          </a:prstGeom>
          <a:noFill/>
        </p:spPr>
        <p:txBody>
          <a:bodyPr wrap="none" rtlCol="0">
            <a:spAutoFit/>
          </a:bodyPr>
          <a:lstStyle/>
          <a:p>
            <a:r>
              <a:rPr lang="en-US" dirty="0"/>
              <a:t>Before</a:t>
            </a:r>
          </a:p>
        </p:txBody>
      </p:sp>
      <p:sp>
        <p:nvSpPr>
          <p:cNvPr id="17" name="Rectangle 16"/>
          <p:cNvSpPr/>
          <p:nvPr/>
        </p:nvSpPr>
        <p:spPr>
          <a:xfrm>
            <a:off x="6705600" y="6019800"/>
            <a:ext cx="1524000" cy="533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After</a:t>
            </a:r>
          </a:p>
        </p:txBody>
      </p:sp>
      <p:sp>
        <p:nvSpPr>
          <p:cNvPr id="18" name="Rectangle 17"/>
          <p:cNvSpPr/>
          <p:nvPr/>
        </p:nvSpPr>
        <p:spPr>
          <a:xfrm>
            <a:off x="4038600" y="1066800"/>
            <a:ext cx="4495800" cy="1600438"/>
          </a:xfrm>
          <a:prstGeom prst="rect">
            <a:avLst/>
          </a:prstGeom>
        </p:spPr>
        <p:txBody>
          <a:bodyPr wrap="square">
            <a:spAutoFit/>
          </a:bodyPr>
          <a:lstStyle/>
          <a:p>
            <a:r>
              <a:rPr lang="en-US" sz="1400" dirty="0"/>
              <a:t>	We fill the frame when there are many elements in the background that distract the viewer. To focus on the point of interest, we approach the point of interest with the camera or use a zoom. Let me mention that here the word cropping does not refer to computer photo editing.</a:t>
            </a:r>
          </a:p>
        </p:txBody>
      </p:sp>
    </p:spTree>
  </p:cSld>
  <p:clrMapOvr>
    <a:masterClrMapping/>
  </p:clrMapOvr>
  <p:transition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base"/>
            <a:r>
              <a:rPr lang="en-US" dirty="0"/>
              <a:t>#</a:t>
            </a:r>
            <a:r>
              <a:rPr lang="mk-MK" dirty="0"/>
              <a:t>6</a:t>
            </a:r>
            <a:r>
              <a:rPr lang="en-US" dirty="0"/>
              <a:t>. Fill the Frame </a:t>
            </a:r>
            <a:r>
              <a:rPr lang="en-US" sz="1600" dirty="0"/>
              <a:t>(Cropping)</a:t>
            </a:r>
            <a:endParaRPr lang="en-US" dirty="0"/>
          </a:p>
        </p:txBody>
      </p:sp>
      <p:sp>
        <p:nvSpPr>
          <p:cNvPr id="4" name="Rectangle 3"/>
          <p:cNvSpPr/>
          <p:nvPr/>
        </p:nvSpPr>
        <p:spPr>
          <a:xfrm>
            <a:off x="762000" y="5105400"/>
            <a:ext cx="7620000" cy="646331"/>
          </a:xfrm>
          <a:prstGeom prst="rect">
            <a:avLst/>
          </a:prstGeom>
        </p:spPr>
        <p:txBody>
          <a:bodyPr wrap="square">
            <a:spAutoFit/>
          </a:bodyPr>
          <a:lstStyle/>
          <a:p>
            <a:pPr algn="ctr"/>
            <a:r>
              <a:rPr lang="en-US" dirty="0"/>
              <a:t>contrary to the rule of space, empty space is reduced to a minimum or not left at all</a:t>
            </a:r>
          </a:p>
        </p:txBody>
      </p:sp>
      <p:sp>
        <p:nvSpPr>
          <p:cNvPr id="5" name="Rectangle 4"/>
          <p:cNvSpPr/>
          <p:nvPr/>
        </p:nvSpPr>
        <p:spPr>
          <a:xfrm>
            <a:off x="609600" y="1600200"/>
            <a:ext cx="5257800" cy="1200329"/>
          </a:xfrm>
          <a:prstGeom prst="rect">
            <a:avLst/>
          </a:prstGeom>
        </p:spPr>
        <p:txBody>
          <a:bodyPr wrap="square">
            <a:spAutoFit/>
          </a:bodyPr>
          <a:lstStyle/>
          <a:p>
            <a:r>
              <a:rPr lang="en-US" dirty="0"/>
              <a:t>Is used to </a:t>
            </a:r>
            <a:r>
              <a:rPr lang="en-US" b="1" dirty="0"/>
              <a:t>display details </a:t>
            </a:r>
            <a:r>
              <a:rPr lang="en-US" dirty="0"/>
              <a:t>like human eyes </a:t>
            </a:r>
          </a:p>
          <a:p>
            <a:endParaRPr lang="en-US" dirty="0"/>
          </a:p>
          <a:p>
            <a:pPr algn="r"/>
            <a:r>
              <a:rPr lang="en-US" dirty="0"/>
              <a:t>or to show the </a:t>
            </a:r>
          </a:p>
          <a:p>
            <a:endParaRPr lang="en-US" dirty="0"/>
          </a:p>
        </p:txBody>
      </p:sp>
      <p:sp>
        <p:nvSpPr>
          <p:cNvPr id="6" name="Rectangle 5"/>
          <p:cNvSpPr/>
          <p:nvPr/>
        </p:nvSpPr>
        <p:spPr>
          <a:xfrm>
            <a:off x="2743200" y="5867400"/>
            <a:ext cx="6324600" cy="400110"/>
          </a:xfrm>
          <a:prstGeom prst="rect">
            <a:avLst/>
          </a:prstGeom>
        </p:spPr>
        <p:txBody>
          <a:bodyPr wrap="square">
            <a:spAutoFit/>
          </a:bodyPr>
          <a:lstStyle/>
          <a:p>
            <a:r>
              <a:rPr lang="en-US" sz="1000" dirty="0"/>
              <a:t>Photographer: "Photographers tend to leave too much ‘stuff’ around their subject. The viewer gets lost in the chaos and doesn’t know where to look. Less is often more."</a:t>
            </a:r>
          </a:p>
        </p:txBody>
      </p:sp>
      <p:pic>
        <p:nvPicPr>
          <p:cNvPr id="7" name="Picture 6" descr="fillFrame.jpg"/>
          <p:cNvPicPr>
            <a:picLocks noChangeAspect="1"/>
          </p:cNvPicPr>
          <p:nvPr/>
        </p:nvPicPr>
        <p:blipFill>
          <a:blip r:embed="rId2"/>
          <a:stretch>
            <a:fillRect/>
          </a:stretch>
        </p:blipFill>
        <p:spPr>
          <a:xfrm>
            <a:off x="5410200" y="1447800"/>
            <a:ext cx="2098017" cy="1367790"/>
          </a:xfrm>
          <a:prstGeom prst="rect">
            <a:avLst/>
          </a:prstGeom>
        </p:spPr>
      </p:pic>
      <p:pic>
        <p:nvPicPr>
          <p:cNvPr id="8" name="Picture 7" descr="FillFramePrimer2.PNG"/>
          <p:cNvPicPr>
            <a:picLocks noChangeAspect="1"/>
          </p:cNvPicPr>
          <p:nvPr/>
        </p:nvPicPr>
        <p:blipFill>
          <a:blip r:embed="rId3" cstate="print"/>
          <a:stretch>
            <a:fillRect/>
          </a:stretch>
        </p:blipFill>
        <p:spPr>
          <a:xfrm>
            <a:off x="3276600" y="3124200"/>
            <a:ext cx="3048000" cy="1729740"/>
          </a:xfrm>
          <a:prstGeom prst="rect">
            <a:avLst/>
          </a:prstGeom>
        </p:spPr>
      </p:pic>
      <p:sp>
        <p:nvSpPr>
          <p:cNvPr id="9" name="Rectangle 8"/>
          <p:cNvSpPr/>
          <p:nvPr/>
        </p:nvSpPr>
        <p:spPr>
          <a:xfrm>
            <a:off x="228600" y="3505200"/>
            <a:ext cx="3020379" cy="369332"/>
          </a:xfrm>
          <a:prstGeom prst="rect">
            <a:avLst/>
          </a:prstGeom>
        </p:spPr>
        <p:txBody>
          <a:bodyPr wrap="none">
            <a:spAutoFit/>
          </a:bodyPr>
          <a:lstStyle/>
          <a:p>
            <a:r>
              <a:rPr lang="en-US" dirty="0"/>
              <a:t>architecture of a building</a:t>
            </a:r>
          </a:p>
        </p:txBody>
      </p:sp>
    </p:spTree>
  </p:cSld>
  <p:clrMapOvr>
    <a:masterClrMapping/>
  </p:clrMapOvr>
  <p:transition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#7. Leading Lines</a:t>
            </a:r>
          </a:p>
        </p:txBody>
      </p:sp>
      <p:sp>
        <p:nvSpPr>
          <p:cNvPr id="4" name="Rectangle 3"/>
          <p:cNvSpPr/>
          <p:nvPr/>
        </p:nvSpPr>
        <p:spPr>
          <a:xfrm>
            <a:off x="457200" y="1447800"/>
            <a:ext cx="8229600" cy="923330"/>
          </a:xfrm>
          <a:prstGeom prst="rect">
            <a:avLst/>
          </a:prstGeom>
        </p:spPr>
        <p:txBody>
          <a:bodyPr wrap="square">
            <a:spAutoFit/>
          </a:bodyPr>
          <a:lstStyle/>
          <a:p>
            <a:r>
              <a:rPr lang="en-US" dirty="0"/>
              <a:t>When photographing, try to find the lines of the scene that lead you to the basic element (point of interest).This will allow the viewer to travel through the image.</a:t>
            </a:r>
          </a:p>
        </p:txBody>
      </p:sp>
      <p:pic>
        <p:nvPicPr>
          <p:cNvPr id="5" name="Picture 4" descr="Bresson-Leading-Lines.jpg"/>
          <p:cNvPicPr>
            <a:picLocks noChangeAspect="1"/>
          </p:cNvPicPr>
          <p:nvPr/>
        </p:nvPicPr>
        <p:blipFill>
          <a:blip r:embed="rId2" cstate="print"/>
          <a:stretch>
            <a:fillRect/>
          </a:stretch>
        </p:blipFill>
        <p:spPr>
          <a:xfrm>
            <a:off x="6705600" y="2895600"/>
            <a:ext cx="2307399" cy="1543524"/>
          </a:xfrm>
          <a:prstGeom prst="rect">
            <a:avLst/>
          </a:prstGeom>
        </p:spPr>
      </p:pic>
      <p:pic>
        <p:nvPicPr>
          <p:cNvPr id="6" name="Picture 5" descr="leadingLines7.jpg"/>
          <p:cNvPicPr>
            <a:picLocks noChangeAspect="1"/>
          </p:cNvPicPr>
          <p:nvPr/>
        </p:nvPicPr>
        <p:blipFill>
          <a:blip r:embed="rId3"/>
          <a:stretch>
            <a:fillRect/>
          </a:stretch>
        </p:blipFill>
        <p:spPr>
          <a:xfrm>
            <a:off x="4800600" y="2971800"/>
            <a:ext cx="1711114" cy="1711114"/>
          </a:xfrm>
          <a:prstGeom prst="rect">
            <a:avLst/>
          </a:prstGeom>
        </p:spPr>
      </p:pic>
      <p:pic>
        <p:nvPicPr>
          <p:cNvPr id="7" name="Picture 6" descr="leadinglines3037801_orig.jpg"/>
          <p:cNvPicPr>
            <a:picLocks noChangeAspect="1"/>
          </p:cNvPicPr>
          <p:nvPr/>
        </p:nvPicPr>
        <p:blipFill>
          <a:blip r:embed="rId4"/>
          <a:stretch>
            <a:fillRect/>
          </a:stretch>
        </p:blipFill>
        <p:spPr>
          <a:xfrm>
            <a:off x="3200400" y="4953000"/>
            <a:ext cx="2212824" cy="1482592"/>
          </a:xfrm>
          <a:prstGeom prst="rect">
            <a:avLst/>
          </a:prstGeom>
        </p:spPr>
      </p:pic>
      <p:pic>
        <p:nvPicPr>
          <p:cNvPr id="8" name="Picture 7" descr="leadinglinesfeat1.jpg"/>
          <p:cNvPicPr>
            <a:picLocks noChangeAspect="1"/>
          </p:cNvPicPr>
          <p:nvPr/>
        </p:nvPicPr>
        <p:blipFill>
          <a:blip r:embed="rId5" cstate="print"/>
          <a:stretch>
            <a:fillRect/>
          </a:stretch>
        </p:blipFill>
        <p:spPr>
          <a:xfrm>
            <a:off x="5867400" y="5105400"/>
            <a:ext cx="2833916" cy="1487806"/>
          </a:xfrm>
          <a:prstGeom prst="rect">
            <a:avLst/>
          </a:prstGeom>
        </p:spPr>
      </p:pic>
      <p:pic>
        <p:nvPicPr>
          <p:cNvPr id="9" name="Picture 8" descr="leading-lines-in-photography-2.jpg"/>
          <p:cNvPicPr>
            <a:picLocks noChangeAspect="1"/>
          </p:cNvPicPr>
          <p:nvPr/>
        </p:nvPicPr>
        <p:blipFill>
          <a:blip r:embed="rId6" cstate="print"/>
          <a:stretch>
            <a:fillRect/>
          </a:stretch>
        </p:blipFill>
        <p:spPr>
          <a:xfrm>
            <a:off x="304800" y="4953000"/>
            <a:ext cx="2438400" cy="1828800"/>
          </a:xfrm>
          <a:prstGeom prst="rect">
            <a:avLst/>
          </a:prstGeom>
        </p:spPr>
      </p:pic>
      <p:pic>
        <p:nvPicPr>
          <p:cNvPr id="10" name="Picture 9" descr="leading-lines-photography-1-2.jpg"/>
          <p:cNvPicPr>
            <a:picLocks noChangeAspect="1"/>
          </p:cNvPicPr>
          <p:nvPr/>
        </p:nvPicPr>
        <p:blipFill>
          <a:blip r:embed="rId7" cstate="print"/>
          <a:stretch>
            <a:fillRect/>
          </a:stretch>
        </p:blipFill>
        <p:spPr>
          <a:xfrm>
            <a:off x="381000" y="2819400"/>
            <a:ext cx="2054505" cy="2054505"/>
          </a:xfrm>
          <a:prstGeom prst="rect">
            <a:avLst/>
          </a:prstGeom>
        </p:spPr>
      </p:pic>
      <p:pic>
        <p:nvPicPr>
          <p:cNvPr id="11" name="Picture 10" descr="leadingLineswPrimer.jpg"/>
          <p:cNvPicPr>
            <a:picLocks noChangeAspect="1"/>
          </p:cNvPicPr>
          <p:nvPr/>
        </p:nvPicPr>
        <p:blipFill>
          <a:blip r:embed="rId8"/>
          <a:stretch>
            <a:fillRect/>
          </a:stretch>
        </p:blipFill>
        <p:spPr>
          <a:xfrm>
            <a:off x="2590800" y="2819400"/>
            <a:ext cx="2100698" cy="1397919"/>
          </a:xfrm>
          <a:prstGeom prst="rect">
            <a:avLst/>
          </a:prstGeom>
        </p:spPr>
      </p:pic>
    </p:spTree>
  </p:cSld>
  <p:clrMapOvr>
    <a:masterClrMapping/>
  </p:clrMapOvr>
  <p:transition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a:bodyPr>
          <a:lstStyle/>
          <a:p>
            <a:pPr algn="ctr"/>
            <a:r>
              <a:rPr lang="en-US" sz="2800" dirty="0"/>
              <a:t>This </a:t>
            </a:r>
            <a:r>
              <a:rPr lang="en-US" sz="2800"/>
              <a:t>presentation includes:</a:t>
            </a:r>
            <a:endParaRPr lang="en-US" sz="2800" dirty="0"/>
          </a:p>
        </p:txBody>
      </p:sp>
      <p:sp>
        <p:nvSpPr>
          <p:cNvPr id="5" name="Rounded Rectangle 4"/>
          <p:cNvSpPr/>
          <p:nvPr/>
        </p:nvSpPr>
        <p:spPr>
          <a:xfrm>
            <a:off x="5257800" y="2057400"/>
            <a:ext cx="16764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#1. Rule of thirds</a:t>
            </a:r>
          </a:p>
        </p:txBody>
      </p:sp>
      <p:sp>
        <p:nvSpPr>
          <p:cNvPr id="7" name="Rounded Rectangle 6"/>
          <p:cNvSpPr/>
          <p:nvPr/>
        </p:nvSpPr>
        <p:spPr>
          <a:xfrm>
            <a:off x="5257800" y="4191000"/>
            <a:ext cx="17526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#3 Foreground interest and depth</a:t>
            </a:r>
          </a:p>
        </p:txBody>
      </p:sp>
      <p:sp>
        <p:nvSpPr>
          <p:cNvPr id="8" name="Rounded Rectangle 7"/>
          <p:cNvSpPr/>
          <p:nvPr/>
        </p:nvSpPr>
        <p:spPr>
          <a:xfrm>
            <a:off x="5257800" y="5410200"/>
            <a:ext cx="17526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#4. Frame within the frame</a:t>
            </a:r>
          </a:p>
        </p:txBody>
      </p:sp>
      <p:sp>
        <p:nvSpPr>
          <p:cNvPr id="9" name="Rounded Rectangle 8"/>
          <p:cNvSpPr/>
          <p:nvPr/>
        </p:nvSpPr>
        <p:spPr>
          <a:xfrm>
            <a:off x="5257800" y="2895600"/>
            <a:ext cx="167640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#2. Centered composition and symmetry</a:t>
            </a:r>
          </a:p>
          <a:p>
            <a:pPr algn="ctr"/>
            <a:endParaRPr lang="en-US" sz="1600" dirty="0"/>
          </a:p>
        </p:txBody>
      </p:sp>
      <p:sp>
        <p:nvSpPr>
          <p:cNvPr id="10" name="Rounded Rectangle 9"/>
          <p:cNvSpPr/>
          <p:nvPr/>
        </p:nvSpPr>
        <p:spPr>
          <a:xfrm>
            <a:off x="7162800" y="2057400"/>
            <a:ext cx="16764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#5. Rule of Space</a:t>
            </a:r>
          </a:p>
        </p:txBody>
      </p:sp>
      <p:sp>
        <p:nvSpPr>
          <p:cNvPr id="11" name="Rounded Rectangle 10"/>
          <p:cNvSpPr/>
          <p:nvPr/>
        </p:nvSpPr>
        <p:spPr>
          <a:xfrm>
            <a:off x="5943600" y="1143000"/>
            <a:ext cx="16764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hlinkClick r:id="rId2" tooltip="#1. Rule of Thirds"/>
              </a:rPr>
              <a:t>Techniques</a:t>
            </a:r>
            <a:endParaRPr lang="en-US" dirty="0">
              <a:solidFill>
                <a:srgbClr val="0070C0"/>
              </a:solidFill>
            </a:endParaRPr>
          </a:p>
        </p:txBody>
      </p:sp>
      <p:sp>
        <p:nvSpPr>
          <p:cNvPr id="12" name="Rounded Rectangle 11"/>
          <p:cNvSpPr/>
          <p:nvPr/>
        </p:nvSpPr>
        <p:spPr>
          <a:xfrm>
            <a:off x="7162800" y="3810000"/>
            <a:ext cx="17526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#7. Leading Lines</a:t>
            </a:r>
          </a:p>
        </p:txBody>
      </p:sp>
      <p:sp>
        <p:nvSpPr>
          <p:cNvPr id="13" name="Rounded Rectangle 12"/>
          <p:cNvSpPr/>
          <p:nvPr/>
        </p:nvSpPr>
        <p:spPr>
          <a:xfrm>
            <a:off x="7239000" y="5562600"/>
            <a:ext cx="16764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#9. Shoot from Above</a:t>
            </a:r>
          </a:p>
        </p:txBody>
      </p:sp>
      <p:sp>
        <p:nvSpPr>
          <p:cNvPr id="14" name="Rounded Rectangle 13"/>
          <p:cNvSpPr/>
          <p:nvPr/>
        </p:nvSpPr>
        <p:spPr>
          <a:xfrm>
            <a:off x="7162800" y="2895600"/>
            <a:ext cx="17526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a:t>
            </a:r>
            <a:r>
              <a:rPr lang="mk-MK" sz="1400" dirty="0">
                <a:solidFill>
                  <a:srgbClr val="0070C0"/>
                </a:solidFill>
              </a:rPr>
              <a:t>6</a:t>
            </a:r>
            <a:r>
              <a:rPr lang="en-US" sz="1400" dirty="0">
                <a:solidFill>
                  <a:srgbClr val="0070C0"/>
                </a:solidFill>
              </a:rPr>
              <a:t>. Fill the Frame </a:t>
            </a:r>
          </a:p>
        </p:txBody>
      </p:sp>
      <p:sp>
        <p:nvSpPr>
          <p:cNvPr id="15" name="Rounded Rectangle 14"/>
          <p:cNvSpPr/>
          <p:nvPr/>
        </p:nvSpPr>
        <p:spPr>
          <a:xfrm>
            <a:off x="7239000" y="4648200"/>
            <a:ext cx="16764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#8. Shoot from Below</a:t>
            </a:r>
          </a:p>
        </p:txBody>
      </p:sp>
      <p:sp>
        <p:nvSpPr>
          <p:cNvPr id="23" name="Rounded Rectangle 22"/>
          <p:cNvSpPr/>
          <p:nvPr/>
        </p:nvSpPr>
        <p:spPr>
          <a:xfrm>
            <a:off x="533400" y="2133600"/>
            <a:ext cx="16764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a:solidFill>
                  <a:srgbClr val="0070C0"/>
                </a:solidFill>
              </a:rPr>
              <a:t>Composition</a:t>
            </a:r>
          </a:p>
        </p:txBody>
      </p:sp>
      <p:sp>
        <p:nvSpPr>
          <p:cNvPr id="24" name="Rounded Rectangle 23"/>
          <p:cNvSpPr/>
          <p:nvPr/>
        </p:nvSpPr>
        <p:spPr>
          <a:xfrm>
            <a:off x="533400" y="2971800"/>
            <a:ext cx="1676400" cy="3352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rgbClr val="0070C0"/>
                </a:solidFill>
              </a:rPr>
              <a:t>Composition is the structure of a photograph.</a:t>
            </a:r>
          </a:p>
          <a:p>
            <a:pPr lvl="0" algn="ctr"/>
            <a:r>
              <a:rPr lang="en-US" sz="1600" dirty="0">
                <a:solidFill>
                  <a:srgbClr val="0070C0"/>
                </a:solidFill>
              </a:rPr>
              <a:t> It’s how you arrange the elements in your image to create the look you want</a:t>
            </a:r>
          </a:p>
        </p:txBody>
      </p:sp>
      <p:sp>
        <p:nvSpPr>
          <p:cNvPr id="25" name="Rounded Rectangle 24"/>
          <p:cNvSpPr/>
          <p:nvPr/>
        </p:nvSpPr>
        <p:spPr>
          <a:xfrm>
            <a:off x="2438400" y="2133600"/>
            <a:ext cx="1676400"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rgbClr val="0070C0"/>
                </a:solidFill>
              </a:rPr>
              <a:t>Elements</a:t>
            </a:r>
          </a:p>
        </p:txBody>
      </p:sp>
      <p:sp>
        <p:nvSpPr>
          <p:cNvPr id="26" name="Rounded Rectangle 25"/>
          <p:cNvSpPr/>
          <p:nvPr/>
        </p:nvSpPr>
        <p:spPr>
          <a:xfrm>
            <a:off x="1219200" y="1219200"/>
            <a:ext cx="16764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rgbClr val="0070C0"/>
                </a:solidFill>
              </a:rPr>
              <a:t>Terms</a:t>
            </a:r>
            <a:endParaRPr lang="en-US" b="1" dirty="0"/>
          </a:p>
        </p:txBody>
      </p:sp>
      <p:sp>
        <p:nvSpPr>
          <p:cNvPr id="27" name="Rounded Rectangle 26"/>
          <p:cNvSpPr/>
          <p:nvPr/>
        </p:nvSpPr>
        <p:spPr>
          <a:xfrm>
            <a:off x="2438400" y="2971800"/>
            <a:ext cx="1752600" cy="3352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rgbClr val="0070C0"/>
                </a:solidFill>
              </a:rPr>
              <a:t>line,  </a:t>
            </a:r>
          </a:p>
          <a:p>
            <a:pPr lvl="0" algn="ctr"/>
            <a:endParaRPr lang="en-US" sz="1600" dirty="0">
              <a:solidFill>
                <a:srgbClr val="0070C0"/>
              </a:solidFill>
            </a:endParaRPr>
          </a:p>
          <a:p>
            <a:pPr lvl="0" algn="ctr"/>
            <a:r>
              <a:rPr lang="en-US" sz="1600" dirty="0">
                <a:solidFill>
                  <a:srgbClr val="0070C0"/>
                </a:solidFill>
              </a:rPr>
              <a:t>shape,</a:t>
            </a:r>
          </a:p>
          <a:p>
            <a:pPr lvl="0" algn="ctr"/>
            <a:endParaRPr lang="en-US" sz="1600" dirty="0">
              <a:solidFill>
                <a:srgbClr val="0070C0"/>
              </a:solidFill>
            </a:endParaRPr>
          </a:p>
          <a:p>
            <a:pPr lvl="0" algn="ctr"/>
            <a:r>
              <a:rPr lang="en-US" sz="1600" dirty="0">
                <a:solidFill>
                  <a:srgbClr val="0070C0"/>
                </a:solidFill>
              </a:rPr>
              <a:t> form, </a:t>
            </a:r>
          </a:p>
          <a:p>
            <a:pPr lvl="0" algn="ctr"/>
            <a:endParaRPr lang="en-US" sz="1600" dirty="0">
              <a:solidFill>
                <a:srgbClr val="0070C0"/>
              </a:solidFill>
            </a:endParaRPr>
          </a:p>
          <a:p>
            <a:pPr lvl="0" algn="ctr"/>
            <a:r>
              <a:rPr lang="en-US" sz="1600" dirty="0">
                <a:solidFill>
                  <a:srgbClr val="0070C0"/>
                </a:solidFill>
              </a:rPr>
              <a:t>texture, </a:t>
            </a:r>
          </a:p>
          <a:p>
            <a:pPr lvl="0" algn="ctr"/>
            <a:endParaRPr lang="en-US" sz="1600" dirty="0">
              <a:solidFill>
                <a:srgbClr val="0070C0"/>
              </a:solidFill>
            </a:endParaRPr>
          </a:p>
          <a:p>
            <a:pPr lvl="0" algn="ctr"/>
            <a:r>
              <a:rPr lang="en-US" sz="1600" dirty="0">
                <a:solidFill>
                  <a:srgbClr val="0070C0"/>
                </a:solidFill>
              </a:rPr>
              <a:t>pattern,</a:t>
            </a:r>
          </a:p>
          <a:p>
            <a:pPr lvl="0" algn="ctr"/>
            <a:endParaRPr lang="en-US" sz="1600" dirty="0">
              <a:solidFill>
                <a:srgbClr val="0070C0"/>
              </a:solidFill>
            </a:endParaRPr>
          </a:p>
          <a:p>
            <a:pPr lvl="0" algn="ctr"/>
            <a:r>
              <a:rPr lang="en-US" sz="1600" dirty="0">
                <a:solidFill>
                  <a:srgbClr val="0070C0"/>
                </a:solidFill>
              </a:rPr>
              <a:t> and color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#8. Shoot from Below</a:t>
            </a:r>
            <a:br>
              <a:rPr lang="en-US" dirty="0"/>
            </a:br>
            <a:endParaRPr lang="en-US" dirty="0"/>
          </a:p>
        </p:txBody>
      </p:sp>
      <p:sp>
        <p:nvSpPr>
          <p:cNvPr id="4" name="Rectangle 3"/>
          <p:cNvSpPr/>
          <p:nvPr/>
        </p:nvSpPr>
        <p:spPr>
          <a:xfrm>
            <a:off x="381000" y="1066800"/>
            <a:ext cx="8077200" cy="400110"/>
          </a:xfrm>
          <a:prstGeom prst="rect">
            <a:avLst/>
          </a:prstGeom>
        </p:spPr>
        <p:txBody>
          <a:bodyPr wrap="square">
            <a:spAutoFit/>
          </a:bodyPr>
          <a:lstStyle/>
          <a:p>
            <a:r>
              <a:rPr lang="en-US" sz="2000" dirty="0"/>
              <a:t>Why do photographers shoot from below?</a:t>
            </a:r>
          </a:p>
        </p:txBody>
      </p:sp>
      <p:sp>
        <p:nvSpPr>
          <p:cNvPr id="5" name="Rectangle 4"/>
          <p:cNvSpPr/>
          <p:nvPr/>
        </p:nvSpPr>
        <p:spPr>
          <a:xfrm>
            <a:off x="609600" y="1600200"/>
            <a:ext cx="7696200" cy="923330"/>
          </a:xfrm>
          <a:prstGeom prst="rect">
            <a:avLst/>
          </a:prstGeom>
        </p:spPr>
        <p:txBody>
          <a:bodyPr wrap="square">
            <a:spAutoFit/>
          </a:bodyPr>
          <a:lstStyle/>
          <a:p>
            <a:r>
              <a:rPr lang="en-US" dirty="0"/>
              <a:t>	Shooting from below can make an image seem angry, intimidating, or add weight to your subject. These are true, and should be kept in mind.</a:t>
            </a:r>
          </a:p>
        </p:txBody>
      </p:sp>
      <p:pic>
        <p:nvPicPr>
          <p:cNvPr id="6" name="Picture 5" descr="oddolu2.jpg"/>
          <p:cNvPicPr>
            <a:picLocks noChangeAspect="1"/>
          </p:cNvPicPr>
          <p:nvPr/>
        </p:nvPicPr>
        <p:blipFill>
          <a:blip r:embed="rId2" cstate="print"/>
          <a:stretch>
            <a:fillRect/>
          </a:stretch>
        </p:blipFill>
        <p:spPr>
          <a:xfrm>
            <a:off x="6477000" y="2667000"/>
            <a:ext cx="2087880" cy="3139277"/>
          </a:xfrm>
          <a:prstGeom prst="rect">
            <a:avLst/>
          </a:prstGeom>
        </p:spPr>
      </p:pic>
      <p:pic>
        <p:nvPicPr>
          <p:cNvPr id="7" name="Picture 6" descr="odDoluBitola.jpg"/>
          <p:cNvPicPr>
            <a:picLocks noChangeAspect="1"/>
          </p:cNvPicPr>
          <p:nvPr/>
        </p:nvPicPr>
        <p:blipFill>
          <a:blip r:embed="rId3"/>
          <a:stretch>
            <a:fillRect/>
          </a:stretch>
        </p:blipFill>
        <p:spPr>
          <a:xfrm>
            <a:off x="3200400" y="2971800"/>
            <a:ext cx="2752725" cy="2752725"/>
          </a:xfrm>
          <a:prstGeom prst="rect">
            <a:avLst/>
          </a:prstGeom>
        </p:spPr>
      </p:pic>
      <p:pic>
        <p:nvPicPr>
          <p:cNvPr id="8" name="Picture 3" descr="C:\Users\2022IVO\AppData\Local\Microsoft\Windows\INetCache\IE\1IK8TS72\green-tree-1494433988wzO[1].jpg"/>
          <p:cNvPicPr>
            <a:picLocks noChangeAspect="1" noChangeArrowheads="1"/>
          </p:cNvPicPr>
          <p:nvPr/>
        </p:nvPicPr>
        <p:blipFill>
          <a:blip r:embed="rId4" cstate="print"/>
          <a:srcRect/>
          <a:stretch>
            <a:fillRect/>
          </a:stretch>
        </p:blipFill>
        <p:spPr bwMode="auto">
          <a:xfrm>
            <a:off x="457200" y="2743200"/>
            <a:ext cx="2057400" cy="3086100"/>
          </a:xfrm>
          <a:prstGeom prst="rect">
            <a:avLst/>
          </a:prstGeom>
          <a:noFill/>
        </p:spPr>
      </p:pic>
    </p:spTree>
  </p:cSld>
  <p:clrMapOvr>
    <a:masterClrMapping/>
  </p:clrMapOvr>
  <p:transition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#9. Shoot from Above</a:t>
            </a:r>
          </a:p>
        </p:txBody>
      </p:sp>
      <p:pic>
        <p:nvPicPr>
          <p:cNvPr id="4" name="Picture 3" descr="skopje-plostad-makedonija.jpg"/>
          <p:cNvPicPr>
            <a:picLocks noChangeAspect="1"/>
          </p:cNvPicPr>
          <p:nvPr/>
        </p:nvPicPr>
        <p:blipFill>
          <a:blip r:embed="rId2"/>
          <a:stretch>
            <a:fillRect/>
          </a:stretch>
        </p:blipFill>
        <p:spPr>
          <a:xfrm>
            <a:off x="990600" y="2057400"/>
            <a:ext cx="7340600" cy="4129088"/>
          </a:xfrm>
          <a:prstGeom prst="rect">
            <a:avLst/>
          </a:prstGeom>
        </p:spPr>
      </p:pic>
      <p:sp>
        <p:nvSpPr>
          <p:cNvPr id="5" name="Rectangle 4"/>
          <p:cNvSpPr/>
          <p:nvPr/>
        </p:nvSpPr>
        <p:spPr>
          <a:xfrm>
            <a:off x="457200" y="1219200"/>
            <a:ext cx="8153400" cy="646331"/>
          </a:xfrm>
          <a:prstGeom prst="rect">
            <a:avLst/>
          </a:prstGeom>
        </p:spPr>
        <p:txBody>
          <a:bodyPr wrap="square">
            <a:spAutoFit/>
          </a:bodyPr>
          <a:lstStyle/>
          <a:p>
            <a:r>
              <a:rPr lang="en-US" dirty="0"/>
              <a:t>More specifically, shooting from </a:t>
            </a:r>
            <a:r>
              <a:rPr lang="en-US" b="1" dirty="0"/>
              <a:t>above</a:t>
            </a:r>
            <a:r>
              <a:rPr lang="en-US" dirty="0"/>
              <a:t> a can make the subject appear weak, subservient and small. </a:t>
            </a:r>
          </a:p>
        </p:txBody>
      </p:sp>
    </p:spTree>
  </p:cSld>
  <p:clrMapOvr>
    <a:masterClrMapping/>
  </p:clrMapOvr>
  <p:transition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667000"/>
            <a:ext cx="8229600" cy="1143000"/>
          </a:xfrm>
        </p:spPr>
        <p:txBody>
          <a:bodyPr>
            <a:normAutofit/>
          </a:bodyPr>
          <a:lstStyle/>
          <a:p>
            <a:pPr algn="ctr"/>
            <a:r>
              <a:rPr lang="en-US" dirty="0"/>
              <a:t>Thank you for your attention</a:t>
            </a:r>
          </a:p>
        </p:txBody>
      </p:sp>
      <p:sp>
        <p:nvSpPr>
          <p:cNvPr id="4" name="Subtitle 3"/>
          <p:cNvSpPr txBox="1">
            <a:spLocks/>
          </p:cNvSpPr>
          <p:nvPr/>
        </p:nvSpPr>
        <p:spPr>
          <a:xfrm>
            <a:off x="5791200" y="6096000"/>
            <a:ext cx="3124200" cy="53340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000" b="0" i="0" u="none" strike="noStrike" kern="1200" cap="none" spc="0" normalizeH="0" baseline="0" noProof="0" dirty="0" err="1">
                <a:ln>
                  <a:noFill/>
                </a:ln>
                <a:solidFill>
                  <a:srgbClr val="0070C0"/>
                </a:solidFill>
                <a:effectLst/>
                <a:uLnTx/>
                <a:uFillTx/>
                <a:latin typeface="+mn-lt"/>
                <a:ea typeface="+mn-ea"/>
                <a:cs typeface="+mn-cs"/>
              </a:rPr>
              <a:t>Ivo</a:t>
            </a:r>
            <a:r>
              <a:rPr kumimoji="0" lang="en-US" sz="2000" b="0" i="0" u="none" strike="noStrike" kern="1200" cap="none" spc="0" normalizeH="0" baseline="0" noProof="0" dirty="0">
                <a:ln>
                  <a:noFill/>
                </a:ln>
                <a:solidFill>
                  <a:srgbClr val="0070C0"/>
                </a:solidFill>
                <a:effectLst/>
                <a:uLnTx/>
                <a:uFillTx/>
                <a:latin typeface="+mn-lt"/>
                <a:ea typeface="+mn-ea"/>
                <a:cs typeface="+mn-cs"/>
              </a:rPr>
              <a:t> </a:t>
            </a:r>
            <a:r>
              <a:rPr kumimoji="0" lang="en-US" sz="2000" b="0" i="0" u="none" strike="noStrike" kern="1200" cap="none" spc="0" normalizeH="0" baseline="0" noProof="0" dirty="0" err="1">
                <a:ln>
                  <a:noFill/>
                </a:ln>
                <a:solidFill>
                  <a:srgbClr val="0070C0"/>
                </a:solidFill>
                <a:effectLst/>
                <a:uLnTx/>
                <a:uFillTx/>
                <a:latin typeface="+mn-lt"/>
                <a:ea typeface="+mn-ea"/>
                <a:cs typeface="+mn-cs"/>
              </a:rPr>
              <a:t>Davidovski</a:t>
            </a:r>
            <a:endParaRPr kumimoji="0" lang="en-US" sz="2000" b="0" i="0" u="none" strike="noStrike" kern="1200" cap="none" spc="0" normalizeH="0" baseline="0" noProof="0" dirty="0">
              <a:ln>
                <a:noFill/>
              </a:ln>
              <a:solidFill>
                <a:srgbClr val="0070C0"/>
              </a:solidFill>
              <a:effectLst/>
              <a:uLnTx/>
              <a:uFillTx/>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181600" y="5562600"/>
            <a:ext cx="3810000" cy="9906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181600" y="2362200"/>
            <a:ext cx="3810000" cy="3200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C:\Users\2022IVO\AppData\Local\Microsoft\Windows\INetCache\IE\PCEJEFUJ\accasia01aL[1].png"/>
          <p:cNvPicPr>
            <a:picLocks noChangeAspect="1" noChangeArrowheads="1"/>
          </p:cNvPicPr>
          <p:nvPr/>
        </p:nvPicPr>
        <p:blipFill>
          <a:blip r:embed="rId3" cstate="print"/>
          <a:srcRect/>
          <a:stretch>
            <a:fillRect/>
          </a:stretch>
        </p:blipFill>
        <p:spPr bwMode="auto">
          <a:xfrm>
            <a:off x="5257800" y="2819400"/>
            <a:ext cx="1447800" cy="2743200"/>
          </a:xfrm>
          <a:prstGeom prst="rect">
            <a:avLst/>
          </a:prstGeom>
          <a:noFill/>
        </p:spPr>
      </p:pic>
      <p:pic>
        <p:nvPicPr>
          <p:cNvPr id="27659" name="Picture 11" descr="C:\Program Files (x86)\Microsoft Office\MEDIA\CAGCAT10\j0297551.wmf"/>
          <p:cNvPicPr>
            <a:picLocks noChangeAspect="1" noChangeArrowheads="1"/>
          </p:cNvPicPr>
          <p:nvPr/>
        </p:nvPicPr>
        <p:blipFill>
          <a:blip r:embed="rId4"/>
          <a:srcRect/>
          <a:stretch>
            <a:fillRect/>
          </a:stretch>
        </p:blipFill>
        <p:spPr bwMode="auto">
          <a:xfrm>
            <a:off x="6553200" y="3733800"/>
            <a:ext cx="1195121" cy="1823314"/>
          </a:xfrm>
          <a:prstGeom prst="rect">
            <a:avLst/>
          </a:prstGeom>
          <a:noFill/>
        </p:spPr>
      </p:pic>
      <p:sp>
        <p:nvSpPr>
          <p:cNvPr id="9" name="Rectangle 8"/>
          <p:cNvSpPr/>
          <p:nvPr/>
        </p:nvSpPr>
        <p:spPr>
          <a:xfrm>
            <a:off x="6553200" y="2895600"/>
            <a:ext cx="784189" cy="276999"/>
          </a:xfrm>
          <a:prstGeom prst="rect">
            <a:avLst/>
          </a:prstGeom>
        </p:spPr>
        <p:txBody>
          <a:bodyPr wrap="none">
            <a:spAutoFit/>
          </a:bodyPr>
          <a:lstStyle/>
          <a:p>
            <a:r>
              <a:rPr lang="en-US" sz="1200" b="1" dirty="0"/>
              <a:t>Element</a:t>
            </a:r>
            <a:endParaRPr lang="en-US" sz="1200" dirty="0"/>
          </a:p>
        </p:txBody>
      </p:sp>
      <p:sp>
        <p:nvSpPr>
          <p:cNvPr id="10" name="Rectangle 9"/>
          <p:cNvSpPr/>
          <p:nvPr/>
        </p:nvSpPr>
        <p:spPr>
          <a:xfrm>
            <a:off x="7772400" y="3581400"/>
            <a:ext cx="784189" cy="276999"/>
          </a:xfrm>
          <a:prstGeom prst="rect">
            <a:avLst/>
          </a:prstGeom>
        </p:spPr>
        <p:txBody>
          <a:bodyPr wrap="none">
            <a:spAutoFit/>
          </a:bodyPr>
          <a:lstStyle/>
          <a:p>
            <a:r>
              <a:rPr lang="en-US" sz="1200" b="1" dirty="0"/>
              <a:t>Element</a:t>
            </a:r>
            <a:endParaRPr lang="en-US" sz="1200" dirty="0"/>
          </a:p>
        </p:txBody>
      </p:sp>
      <p:sp>
        <p:nvSpPr>
          <p:cNvPr id="11" name="Rectangle 10"/>
          <p:cNvSpPr/>
          <p:nvPr/>
        </p:nvSpPr>
        <p:spPr>
          <a:xfrm>
            <a:off x="7696200" y="4724400"/>
            <a:ext cx="862737" cy="276999"/>
          </a:xfrm>
          <a:prstGeom prst="rect">
            <a:avLst/>
          </a:prstGeom>
        </p:spPr>
        <p:txBody>
          <a:bodyPr wrap="none">
            <a:spAutoFit/>
          </a:bodyPr>
          <a:lstStyle/>
          <a:p>
            <a:r>
              <a:rPr lang="en-US" sz="1200" b="1" dirty="0"/>
              <a:t>Elements</a:t>
            </a:r>
            <a:endParaRPr lang="en-US" sz="1200" dirty="0"/>
          </a:p>
        </p:txBody>
      </p:sp>
      <p:pic>
        <p:nvPicPr>
          <p:cNvPr id="12" name="Picture 2" descr="C:\Users\2022IVO\AppData\Local\Microsoft\Windows\INetCache\IE\PCEJEFUJ\accasia01aL[1].png"/>
          <p:cNvPicPr>
            <a:picLocks noChangeAspect="1" noChangeArrowheads="1"/>
          </p:cNvPicPr>
          <p:nvPr/>
        </p:nvPicPr>
        <p:blipFill>
          <a:blip r:embed="rId3" cstate="print"/>
          <a:srcRect/>
          <a:stretch>
            <a:fillRect/>
          </a:stretch>
        </p:blipFill>
        <p:spPr bwMode="auto">
          <a:xfrm rot="9848414">
            <a:off x="1371600" y="2743200"/>
            <a:ext cx="1447800" cy="1692235"/>
          </a:xfrm>
          <a:prstGeom prst="rect">
            <a:avLst/>
          </a:prstGeom>
          <a:noFill/>
        </p:spPr>
      </p:pic>
      <p:pic>
        <p:nvPicPr>
          <p:cNvPr id="14" name="Picture 11" descr="C:\Program Files (x86)\Microsoft Office\MEDIA\CAGCAT10\j0297551.wmf"/>
          <p:cNvPicPr>
            <a:picLocks noChangeAspect="1" noChangeArrowheads="1"/>
          </p:cNvPicPr>
          <p:nvPr/>
        </p:nvPicPr>
        <p:blipFill>
          <a:blip r:embed="rId4"/>
          <a:srcRect/>
          <a:stretch>
            <a:fillRect/>
          </a:stretch>
        </p:blipFill>
        <p:spPr bwMode="auto">
          <a:xfrm rot="4563785">
            <a:off x="3013422" y="3657600"/>
            <a:ext cx="1195121" cy="1823314"/>
          </a:xfrm>
          <a:prstGeom prst="rect">
            <a:avLst/>
          </a:prstGeom>
          <a:noFill/>
        </p:spPr>
      </p:pic>
      <p:sp>
        <p:nvSpPr>
          <p:cNvPr id="15" name="Rectangle 14"/>
          <p:cNvSpPr/>
          <p:nvPr/>
        </p:nvSpPr>
        <p:spPr>
          <a:xfrm rot="2363063">
            <a:off x="3450034" y="2893690"/>
            <a:ext cx="846707" cy="369332"/>
          </a:xfrm>
          <a:prstGeom prst="rect">
            <a:avLst/>
          </a:prstGeom>
        </p:spPr>
        <p:txBody>
          <a:bodyPr wrap="none">
            <a:spAutoFit/>
          </a:bodyPr>
          <a:lstStyle/>
          <a:p>
            <a:r>
              <a:rPr lang="en-US" b="1" dirty="0"/>
              <a:t>shape</a:t>
            </a:r>
            <a:endParaRPr lang="en-US" dirty="0"/>
          </a:p>
        </p:txBody>
      </p:sp>
      <p:sp>
        <p:nvSpPr>
          <p:cNvPr id="17" name="Rectangle 16"/>
          <p:cNvSpPr/>
          <p:nvPr/>
        </p:nvSpPr>
        <p:spPr>
          <a:xfrm>
            <a:off x="2990777" y="1992868"/>
            <a:ext cx="1196161" cy="369332"/>
          </a:xfrm>
          <a:prstGeom prst="rect">
            <a:avLst/>
          </a:prstGeom>
        </p:spPr>
        <p:txBody>
          <a:bodyPr wrap="none">
            <a:spAutoFit/>
          </a:bodyPr>
          <a:lstStyle/>
          <a:p>
            <a:r>
              <a:rPr lang="en-US" b="1" dirty="0"/>
              <a:t>Elements</a:t>
            </a:r>
            <a:endParaRPr lang="en-US" dirty="0"/>
          </a:p>
        </p:txBody>
      </p:sp>
      <p:sp>
        <p:nvSpPr>
          <p:cNvPr id="18" name="Rectangle 17"/>
          <p:cNvSpPr/>
          <p:nvPr/>
        </p:nvSpPr>
        <p:spPr>
          <a:xfrm>
            <a:off x="1219200" y="2362200"/>
            <a:ext cx="3810000" cy="419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1600" y="2362200"/>
            <a:ext cx="3810000" cy="419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1219200" y="4343400"/>
            <a:ext cx="2133600" cy="17526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5000" y="5562600"/>
            <a:ext cx="2971800" cy="158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0" name="5-Point Star 29"/>
          <p:cNvSpPr/>
          <p:nvPr/>
        </p:nvSpPr>
        <p:spPr>
          <a:xfrm>
            <a:off x="8001000" y="2743200"/>
            <a:ext cx="381000" cy="304800"/>
          </a:xfrm>
          <a:prstGeom prst="star5">
            <a:avLst>
              <a:gd name="adj" fmla="val 50000"/>
              <a:gd name="hf" fmla="val 105146"/>
              <a:gd name="vf" fmla="val 110557"/>
            </a:avLst>
          </a:prstGeom>
          <a:solidFill>
            <a:srgbClr val="FFFF00">
              <a:alpha val="99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191000" y="2819400"/>
            <a:ext cx="381000" cy="304800"/>
          </a:xfrm>
          <a:prstGeom prst="star5">
            <a:avLst>
              <a:gd name="adj" fmla="val 50000"/>
              <a:gd name="hf" fmla="val 105146"/>
              <a:gd name="vf" fmla="val 110557"/>
            </a:avLst>
          </a:prstGeom>
          <a:solidFill>
            <a:srgbClr val="FFFF00">
              <a:alpha val="99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9705915">
            <a:off x="457200" y="2286000"/>
            <a:ext cx="1524000" cy="838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Colour</a:t>
            </a:r>
            <a:endParaRPr lang="en-US" dirty="0">
              <a:solidFill>
                <a:schemeClr val="tx1"/>
              </a:solidFill>
            </a:endParaRPr>
          </a:p>
        </p:txBody>
      </p:sp>
      <p:sp>
        <p:nvSpPr>
          <p:cNvPr id="33" name="Rectangle 32"/>
          <p:cNvSpPr/>
          <p:nvPr/>
        </p:nvSpPr>
        <p:spPr>
          <a:xfrm rot="3944005">
            <a:off x="3041743" y="5652724"/>
            <a:ext cx="1286629" cy="650399"/>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Texture</a:t>
            </a:r>
          </a:p>
        </p:txBody>
      </p:sp>
      <p:sp>
        <p:nvSpPr>
          <p:cNvPr id="27" name="Rectangle 26"/>
          <p:cNvSpPr/>
          <p:nvPr/>
        </p:nvSpPr>
        <p:spPr>
          <a:xfrm>
            <a:off x="685800" y="381000"/>
            <a:ext cx="7848600" cy="1077218"/>
          </a:xfrm>
          <a:prstGeom prst="rect">
            <a:avLst/>
          </a:prstGeom>
        </p:spPr>
        <p:txBody>
          <a:bodyPr wrap="square">
            <a:spAutoFit/>
          </a:bodyPr>
          <a:lstStyle/>
          <a:p>
            <a:pPr marL="342900" indent="-342900" algn="r">
              <a:buAutoNum type="arabicPeriod"/>
            </a:pPr>
            <a:r>
              <a:rPr lang="en-US" sz="1600" dirty="0"/>
              <a:t>What is Composition?</a:t>
            </a:r>
          </a:p>
          <a:p>
            <a:pPr marL="342900" indent="-342900"/>
            <a:endParaRPr lang="en-US" sz="1600" dirty="0"/>
          </a:p>
          <a:p>
            <a:pPr marL="342900" indent="-342900" algn="r"/>
            <a:r>
              <a:rPr lang="en-US" sz="1600" dirty="0"/>
              <a:t>Composition is the structure of a photograph. </a:t>
            </a:r>
          </a:p>
          <a:p>
            <a:pPr marL="342900" indent="-342900" algn="r"/>
            <a:r>
              <a:rPr lang="en-US" sz="1600" dirty="0"/>
              <a:t>It’s how you arrange the elements in your image to create the look you want</a:t>
            </a:r>
            <a:endParaRPr lang="en-US" sz="1400" dirty="0"/>
          </a:p>
        </p:txBody>
      </p:sp>
      <p:sp>
        <p:nvSpPr>
          <p:cNvPr id="28" name="Rectangle 27"/>
          <p:cNvSpPr/>
          <p:nvPr/>
        </p:nvSpPr>
        <p:spPr>
          <a:xfrm rot="2363063">
            <a:off x="1825673" y="4717319"/>
            <a:ext cx="590226" cy="369332"/>
          </a:xfrm>
          <a:prstGeom prst="rect">
            <a:avLst/>
          </a:prstGeom>
        </p:spPr>
        <p:txBody>
          <a:bodyPr wrap="none">
            <a:spAutoFit/>
          </a:bodyPr>
          <a:lstStyle/>
          <a:p>
            <a:r>
              <a:rPr lang="en-US" b="1" dirty="0"/>
              <a:t>line</a:t>
            </a:r>
            <a:endParaRPr lang="en-US" dirty="0"/>
          </a:p>
        </p:txBody>
      </p:sp>
      <p:sp>
        <p:nvSpPr>
          <p:cNvPr id="35" name="Rectangle 34"/>
          <p:cNvSpPr/>
          <p:nvPr/>
        </p:nvSpPr>
        <p:spPr>
          <a:xfrm>
            <a:off x="6019800" y="1981200"/>
            <a:ext cx="1616148" cy="369332"/>
          </a:xfrm>
          <a:prstGeom prst="rect">
            <a:avLst/>
          </a:prstGeom>
        </p:spPr>
        <p:txBody>
          <a:bodyPr wrap="none">
            <a:spAutoFit/>
          </a:bodyPr>
          <a:lstStyle/>
          <a:p>
            <a:r>
              <a:rPr lang="en-US" b="1" dirty="0"/>
              <a:t>Composition</a:t>
            </a:r>
          </a:p>
        </p:txBody>
      </p:sp>
      <p:pic>
        <p:nvPicPr>
          <p:cNvPr id="37" name="Picture 36"/>
          <p:cNvPicPr/>
          <p:nvPr/>
        </p:nvPicPr>
        <p:blipFill>
          <a:blip r:embed="rId5" cstate="print"/>
          <a:srcRect l="61378" t="17664" r="7532" b="48718"/>
          <a:stretch>
            <a:fillRect/>
          </a:stretch>
        </p:blipFill>
        <p:spPr bwMode="auto">
          <a:xfrm rot="20664886">
            <a:off x="467847" y="5229509"/>
            <a:ext cx="1609725" cy="866775"/>
          </a:xfrm>
          <a:prstGeom prst="rect">
            <a:avLst/>
          </a:prstGeom>
          <a:noFill/>
          <a:ln w="9525">
            <a:noFill/>
            <a:miter lim="800000"/>
            <a:headEnd/>
            <a:tailEnd/>
          </a:ln>
        </p:spPr>
      </p:pic>
      <p:sp>
        <p:nvSpPr>
          <p:cNvPr id="38" name="Rectangle 37"/>
          <p:cNvSpPr/>
          <p:nvPr/>
        </p:nvSpPr>
        <p:spPr>
          <a:xfrm rot="1143395">
            <a:off x="566847" y="4798026"/>
            <a:ext cx="979755" cy="369332"/>
          </a:xfrm>
          <a:prstGeom prst="rect">
            <a:avLst/>
          </a:prstGeom>
        </p:spPr>
        <p:txBody>
          <a:bodyPr wrap="none">
            <a:spAutoFit/>
          </a:bodyPr>
          <a:lstStyle/>
          <a:p>
            <a:r>
              <a:rPr lang="en-US" dirty="0"/>
              <a:t>Pattern</a:t>
            </a:r>
          </a:p>
        </p:txBody>
      </p:sp>
      <p:sp>
        <p:nvSpPr>
          <p:cNvPr id="42" name="Flowchart: Magnetic Disk 41"/>
          <p:cNvSpPr/>
          <p:nvPr/>
        </p:nvSpPr>
        <p:spPr>
          <a:xfrm rot="20298046">
            <a:off x="4371351" y="5006060"/>
            <a:ext cx="420417" cy="696028"/>
          </a:xfrm>
          <a:prstGeom prst="flowChartMagneticDisk">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2363063">
            <a:off x="4349949" y="4646288"/>
            <a:ext cx="723275" cy="369332"/>
          </a:xfrm>
          <a:prstGeom prst="rect">
            <a:avLst/>
          </a:prstGeom>
        </p:spPr>
        <p:txBody>
          <a:bodyPr wrap="none">
            <a:spAutoFit/>
          </a:bodyPr>
          <a:lstStyle/>
          <a:p>
            <a:r>
              <a:rPr lang="en-US" b="1" dirty="0"/>
              <a:t>form</a:t>
            </a:r>
            <a:endParaRPr lang="en-US" dirty="0"/>
          </a:p>
        </p:txBody>
      </p:sp>
    </p:spTree>
  </p:cSld>
  <p:clrMapOvr>
    <a:masterClrMapping/>
  </p:clrMapOvr>
  <p:transition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990600"/>
            <a:ext cx="7467600" cy="3416320"/>
          </a:xfrm>
          <a:prstGeom prst="rect">
            <a:avLst/>
          </a:prstGeom>
        </p:spPr>
        <p:txBody>
          <a:bodyPr wrap="square">
            <a:spAutoFit/>
          </a:bodyPr>
          <a:lstStyle/>
          <a:p>
            <a:r>
              <a:rPr lang="en-US" dirty="0"/>
              <a:t>	I will now show some techniques that are actually written </a:t>
            </a:r>
          </a:p>
          <a:p>
            <a:endParaRPr lang="en-US" dirty="0"/>
          </a:p>
          <a:p>
            <a:r>
              <a:rPr lang="en-US" dirty="0"/>
              <a:t>in the form of rules that we can use to get a better photo. </a:t>
            </a:r>
          </a:p>
          <a:p>
            <a:endParaRPr lang="en-US" dirty="0"/>
          </a:p>
          <a:p>
            <a:endParaRPr lang="en-US" dirty="0"/>
          </a:p>
          <a:p>
            <a:endParaRPr lang="en-US" dirty="0"/>
          </a:p>
          <a:p>
            <a:endParaRPr lang="mk-MK" dirty="0"/>
          </a:p>
          <a:p>
            <a:r>
              <a:rPr lang="en-US" dirty="0"/>
              <a:t>	However before we start keep in mind that taking photos </a:t>
            </a:r>
          </a:p>
          <a:p>
            <a:endParaRPr lang="en-US" dirty="0"/>
          </a:p>
          <a:p>
            <a:r>
              <a:rPr lang="en-US" dirty="0"/>
              <a:t>is primarily a creative thing and restricting photography </a:t>
            </a:r>
          </a:p>
          <a:p>
            <a:endParaRPr lang="en-US" dirty="0"/>
          </a:p>
          <a:p>
            <a:r>
              <a:rPr lang="en-US" dirty="0"/>
              <a:t>with strict rules would disrupt your creativity.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1"/>
            <a:ext cx="8229600" cy="1371600"/>
          </a:xfrm>
        </p:spPr>
        <p:txBody>
          <a:bodyPr>
            <a:normAutofit fontScale="92500"/>
          </a:bodyPr>
          <a:lstStyle/>
          <a:p>
            <a:pPr algn="r"/>
            <a:r>
              <a:rPr lang="en-US" sz="2400" dirty="0"/>
              <a:t>The rule of thirds is very simple. You divide the frame into 9 equal rectangles, 3 across and 3 down as illustrated below</a:t>
            </a:r>
          </a:p>
          <a:p>
            <a:r>
              <a:rPr lang="ru-RU" sz="900" dirty="0">
                <a:solidFill>
                  <a:schemeClr val="bg1">
                    <a:lumMod val="65000"/>
                  </a:schemeClr>
                </a:solidFill>
              </a:rPr>
              <a:t>Правилото за третини е многу едноставно. Рамката ја делите на 9 еднакви правоаголници, 3 попречни и 3 надол</a:t>
            </a:r>
            <a:r>
              <a:rPr lang="mk-MK" sz="900" dirty="0">
                <a:solidFill>
                  <a:schemeClr val="bg1">
                    <a:lumMod val="65000"/>
                  </a:schemeClr>
                </a:solidFill>
              </a:rPr>
              <a:t>жни</a:t>
            </a:r>
            <a:r>
              <a:rPr lang="ru-RU" sz="900" dirty="0">
                <a:solidFill>
                  <a:schemeClr val="bg1">
                    <a:lumMod val="65000"/>
                  </a:schemeClr>
                </a:solidFill>
              </a:rPr>
              <a:t> како што е прикажано подолу</a:t>
            </a:r>
            <a:endParaRPr lang="en-US" sz="900" dirty="0">
              <a:solidFill>
                <a:schemeClr val="bg1">
                  <a:lumMod val="65000"/>
                </a:schemeClr>
              </a:solidFill>
            </a:endParaRPr>
          </a:p>
          <a:p>
            <a:endParaRPr lang="en-US" dirty="0"/>
          </a:p>
          <a:p>
            <a:endParaRPr lang="en-US" sz="1600" dirty="0">
              <a:solidFill>
                <a:srgbClr val="FF0000"/>
              </a:solidFill>
            </a:endParaRPr>
          </a:p>
        </p:txBody>
      </p:sp>
      <p:sp>
        <p:nvSpPr>
          <p:cNvPr id="2" name="Title 1"/>
          <p:cNvSpPr>
            <a:spLocks noGrp="1"/>
          </p:cNvSpPr>
          <p:nvPr>
            <p:ph type="title"/>
          </p:nvPr>
        </p:nvSpPr>
        <p:spPr/>
        <p:txBody>
          <a:bodyPr>
            <a:normAutofit fontScale="90000"/>
          </a:bodyPr>
          <a:lstStyle/>
          <a:p>
            <a:r>
              <a:rPr lang="en-US" sz="3600" dirty="0">
                <a:hlinkClick r:id="rId2" tooltip="#1. Rule of Thirds"/>
              </a:rPr>
              <a:t>#1. Rule of Thirds</a:t>
            </a:r>
            <a:br>
              <a:rPr lang="en-US" dirty="0"/>
            </a:br>
            <a:endParaRPr lang="en-US" dirty="0"/>
          </a:p>
        </p:txBody>
      </p:sp>
      <p:pic>
        <p:nvPicPr>
          <p:cNvPr id="1026" name="Picture 2"/>
          <p:cNvPicPr>
            <a:picLocks noChangeAspect="1" noChangeArrowheads="1"/>
          </p:cNvPicPr>
          <p:nvPr/>
        </p:nvPicPr>
        <p:blipFill>
          <a:blip r:embed="rId3"/>
          <a:srcRect l="16667" t="27407" r="40833" b="21481"/>
          <a:stretch>
            <a:fillRect/>
          </a:stretch>
        </p:blipFill>
        <p:spPr bwMode="auto">
          <a:xfrm>
            <a:off x="3276600" y="2590800"/>
            <a:ext cx="5406887" cy="3657600"/>
          </a:xfrm>
          <a:prstGeom prst="rect">
            <a:avLst/>
          </a:prstGeom>
          <a:noFill/>
          <a:ln w="9525">
            <a:noFill/>
            <a:miter lim="800000"/>
            <a:headEnd/>
            <a:tailEnd/>
          </a:ln>
          <a:effectLst/>
        </p:spPr>
      </p:pic>
      <p:cxnSp>
        <p:nvCxnSpPr>
          <p:cNvPr id="10" name="Straight Arrow Connector 9"/>
          <p:cNvCxnSpPr>
            <a:stCxn id="7" idx="0"/>
          </p:cNvCxnSpPr>
          <p:nvPr/>
        </p:nvCxnSpPr>
        <p:spPr>
          <a:xfrm rot="5400000" flipH="1" flipV="1">
            <a:off x="2621280" y="2621280"/>
            <a:ext cx="548640" cy="2438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2743200"/>
            <a:ext cx="2895599" cy="646331"/>
          </a:xfrm>
          <a:prstGeom prst="rect">
            <a:avLst/>
          </a:prstGeom>
          <a:noFill/>
        </p:spPr>
        <p:txBody>
          <a:bodyPr wrap="square" rtlCol="0">
            <a:spAutoFit/>
          </a:bodyPr>
          <a:lstStyle/>
          <a:p>
            <a:pPr algn="ctr"/>
            <a:r>
              <a:rPr lang="en-US" dirty="0"/>
              <a:t>Where does the name of the rule come from?</a:t>
            </a:r>
          </a:p>
        </p:txBody>
      </p:sp>
      <p:grpSp>
        <p:nvGrpSpPr>
          <p:cNvPr id="4" name="Group 16"/>
          <p:cNvGrpSpPr/>
          <p:nvPr/>
        </p:nvGrpSpPr>
        <p:grpSpPr>
          <a:xfrm>
            <a:off x="152400" y="3962400"/>
            <a:ext cx="3048000" cy="978932"/>
            <a:chOff x="152400" y="3962400"/>
            <a:chExt cx="3048000" cy="978932"/>
          </a:xfrm>
        </p:grpSpPr>
        <p:grpSp>
          <p:nvGrpSpPr>
            <p:cNvPr id="5" name="Group 11"/>
            <p:cNvGrpSpPr/>
            <p:nvPr/>
          </p:nvGrpSpPr>
          <p:grpSpPr>
            <a:xfrm>
              <a:off x="152400" y="3962400"/>
              <a:ext cx="3048000" cy="609600"/>
              <a:chOff x="152400" y="2438400"/>
              <a:chExt cx="3048000" cy="609600"/>
            </a:xfrm>
          </p:grpSpPr>
          <p:sp>
            <p:nvSpPr>
              <p:cNvPr id="7" name="Rectangle 6"/>
              <p:cNvSpPr/>
              <p:nvPr/>
            </p:nvSpPr>
            <p:spPr>
              <a:xfrm>
                <a:off x="152400" y="2590800"/>
                <a:ext cx="3048000" cy="369332"/>
              </a:xfrm>
              <a:prstGeom prst="rect">
                <a:avLst/>
              </a:prstGeom>
            </p:spPr>
            <p:txBody>
              <a:bodyPr wrap="square">
                <a:spAutoFit/>
              </a:bodyPr>
              <a:lstStyle/>
              <a:p>
                <a:pPr algn="ctr"/>
                <a:r>
                  <a:rPr lang="en-US" dirty="0"/>
                  <a:t>As you see… this is</a:t>
                </a:r>
                <a:endParaRPr lang="en-US" sz="1200" dirty="0"/>
              </a:p>
            </p:txBody>
          </p:sp>
          <p:graphicFrame>
            <p:nvGraphicFramePr>
              <p:cNvPr id="1027" name="Object 3"/>
              <p:cNvGraphicFramePr>
                <a:graphicFrameLocks noChangeAspect="1"/>
              </p:cNvGraphicFramePr>
              <p:nvPr/>
            </p:nvGraphicFramePr>
            <p:xfrm>
              <a:off x="2819400" y="2438400"/>
              <a:ext cx="304800" cy="609600"/>
            </p:xfrm>
            <a:graphic>
              <a:graphicData uri="http://schemas.openxmlformats.org/presentationml/2006/ole">
                <mc:AlternateContent xmlns:mc="http://schemas.openxmlformats.org/markup-compatibility/2006">
                  <mc:Choice xmlns:v="urn:schemas-microsoft-com:vml" Requires="v">
                    <p:oleObj name="Equation" r:id="rId4" imgW="139680" imgH="393480" progId="Equation.3">
                      <p:embed/>
                    </p:oleObj>
                  </mc:Choice>
                  <mc:Fallback>
                    <p:oleObj name="Equation" r:id="rId4" imgW="139680" imgH="393480" progId="Equation.3">
                      <p:embed/>
                      <p:pic>
                        <p:nvPicPr>
                          <p:cNvPr id="10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438400"/>
                            <a:ext cx="3048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 name="TextBox 15"/>
            <p:cNvSpPr txBox="1"/>
            <p:nvPr/>
          </p:nvSpPr>
          <p:spPr>
            <a:xfrm>
              <a:off x="1219200" y="4572000"/>
              <a:ext cx="1064715" cy="369332"/>
            </a:xfrm>
            <a:prstGeom prst="rect">
              <a:avLst/>
            </a:prstGeom>
            <a:noFill/>
          </p:spPr>
          <p:txBody>
            <a:bodyPr wrap="none" rtlCol="0">
              <a:spAutoFit/>
            </a:bodyPr>
            <a:lstStyle/>
            <a:p>
              <a:r>
                <a:rPr lang="mk-MK" dirty="0"/>
                <a:t>( </a:t>
              </a:r>
              <a:r>
                <a:rPr lang="en-US" dirty="0"/>
                <a:t>ninth</a:t>
              </a:r>
              <a:r>
                <a:rPr lang="mk-MK" dirty="0"/>
                <a:t> )</a:t>
              </a:r>
              <a:endParaRPr lang="en-US" dirty="0"/>
            </a:p>
          </p:txBody>
        </p:sp>
      </p:grpSp>
    </p:spTree>
  </p:cSld>
  <p:clrMapOvr>
    <a:masterClrMapping/>
  </p:clrMapOvr>
  <p:transition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hlinkClick r:id="rId2" tooltip="#1. Rule of Thirds"/>
              </a:rPr>
              <a:t>#1. Rule of Thirds</a:t>
            </a:r>
            <a:br>
              <a:rPr lang="en-US" dirty="0"/>
            </a:br>
            <a:endParaRPr lang="en-US" dirty="0"/>
          </a:p>
        </p:txBody>
      </p:sp>
      <p:grpSp>
        <p:nvGrpSpPr>
          <p:cNvPr id="8" name="Group 7"/>
          <p:cNvGrpSpPr/>
          <p:nvPr/>
        </p:nvGrpSpPr>
        <p:grpSpPr>
          <a:xfrm>
            <a:off x="609600" y="1066800"/>
            <a:ext cx="4038600" cy="2514600"/>
            <a:chOff x="596348" y="1295400"/>
            <a:chExt cx="7438807" cy="3657600"/>
          </a:xfrm>
        </p:grpSpPr>
        <p:pic>
          <p:nvPicPr>
            <p:cNvPr id="1026" name="Picture 2"/>
            <p:cNvPicPr>
              <a:picLocks noChangeAspect="1" noChangeArrowheads="1"/>
            </p:cNvPicPr>
            <p:nvPr/>
          </p:nvPicPr>
          <p:blipFill>
            <a:blip r:embed="rId3"/>
            <a:srcRect l="16667" t="27407" r="40833" b="21481"/>
            <a:stretch>
              <a:fillRect/>
            </a:stretch>
          </p:blipFill>
          <p:spPr bwMode="auto">
            <a:xfrm>
              <a:off x="596348" y="1371600"/>
              <a:ext cx="5271052" cy="3565712"/>
            </a:xfrm>
            <a:prstGeom prst="rect">
              <a:avLst/>
            </a:prstGeom>
            <a:noFill/>
            <a:ln w="9525">
              <a:noFill/>
              <a:miter lim="800000"/>
              <a:headEnd/>
              <a:tailEnd/>
            </a:ln>
            <a:effectLst/>
          </p:spPr>
        </p:pic>
        <p:sp>
          <p:nvSpPr>
            <p:cNvPr id="6" name="Oval 5"/>
            <p:cNvSpPr/>
            <p:nvPr/>
          </p:nvSpPr>
          <p:spPr>
            <a:xfrm>
              <a:off x="4114800" y="1295400"/>
              <a:ext cx="1828800" cy="36576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nvGraphicFramePr>
          <p:xfrm>
            <a:off x="6705600" y="2438400"/>
            <a:ext cx="381000" cy="762000"/>
          </p:xfrm>
          <a:graphic>
            <a:graphicData uri="http://schemas.openxmlformats.org/presentationml/2006/ole">
              <mc:AlternateContent xmlns:mc="http://schemas.openxmlformats.org/markup-compatibility/2006">
                <mc:Choice xmlns:v="urn:schemas-microsoft-com:vml" Requires="v">
                  <p:oleObj name="Equation" r:id="rId4" imgW="139680" imgH="393480" progId="Equation.3">
                    <p:embed/>
                  </p:oleObj>
                </mc:Choice>
                <mc:Fallback>
                  <p:oleObj name="Equation" r:id="rId4" imgW="139680" imgH="393480" progId="Equation.3">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438400"/>
                          <a:ext cx="381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Elbow Connector 10"/>
            <p:cNvCxnSpPr/>
            <p:nvPr/>
          </p:nvCxnSpPr>
          <p:spPr>
            <a:xfrm rot="10800000" flipV="1">
              <a:off x="6019800" y="2971800"/>
              <a:ext cx="685800" cy="304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62800" y="2667000"/>
              <a:ext cx="872355" cy="369332"/>
            </a:xfrm>
            <a:prstGeom prst="rect">
              <a:avLst/>
            </a:prstGeom>
          </p:spPr>
          <p:txBody>
            <a:bodyPr wrap="none">
              <a:spAutoFit/>
            </a:bodyPr>
            <a:lstStyle/>
            <a:p>
              <a:r>
                <a:rPr lang="mk-MK" dirty="0"/>
                <a:t>(</a:t>
              </a:r>
              <a:r>
                <a:rPr lang="en-US" dirty="0"/>
                <a:t>third</a:t>
              </a:r>
              <a:r>
                <a:rPr lang="mk-MK" dirty="0"/>
                <a:t>)</a:t>
              </a:r>
              <a:endParaRPr lang="en-US" dirty="0"/>
            </a:p>
          </p:txBody>
        </p:sp>
      </p:grpSp>
      <p:grpSp>
        <p:nvGrpSpPr>
          <p:cNvPr id="19" name="Group 18"/>
          <p:cNvGrpSpPr/>
          <p:nvPr/>
        </p:nvGrpSpPr>
        <p:grpSpPr>
          <a:xfrm>
            <a:off x="3733800" y="3352800"/>
            <a:ext cx="4953000" cy="3108512"/>
            <a:chOff x="3733800" y="3352800"/>
            <a:chExt cx="4953000" cy="3108512"/>
          </a:xfrm>
        </p:grpSpPr>
        <p:pic>
          <p:nvPicPr>
            <p:cNvPr id="13" name="Picture 2"/>
            <p:cNvPicPr>
              <a:picLocks noChangeAspect="1" noChangeArrowheads="1"/>
            </p:cNvPicPr>
            <p:nvPr/>
          </p:nvPicPr>
          <p:blipFill>
            <a:blip r:embed="rId3"/>
            <a:srcRect l="16667" t="27407" r="40833" b="21481"/>
            <a:stretch>
              <a:fillRect/>
            </a:stretch>
          </p:blipFill>
          <p:spPr bwMode="auto">
            <a:xfrm>
              <a:off x="5162550" y="3352800"/>
              <a:ext cx="3357394" cy="3108512"/>
            </a:xfrm>
            <a:prstGeom prst="rect">
              <a:avLst/>
            </a:prstGeom>
            <a:noFill/>
            <a:ln w="9525">
              <a:noFill/>
              <a:miter lim="800000"/>
              <a:headEnd/>
              <a:tailEnd/>
            </a:ln>
            <a:effectLst/>
          </p:spPr>
        </p:pic>
        <p:sp>
          <p:nvSpPr>
            <p:cNvPr id="14" name="Oval 13"/>
            <p:cNvSpPr/>
            <p:nvPr/>
          </p:nvSpPr>
          <p:spPr>
            <a:xfrm rot="16200000">
              <a:off x="6327006" y="3964805"/>
              <a:ext cx="957214" cy="3762375"/>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nvGraphicFramePr>
          <p:xfrm>
            <a:off x="3733800" y="3571732"/>
            <a:ext cx="291404" cy="797678"/>
          </p:xfrm>
          <a:graphic>
            <a:graphicData uri="http://schemas.openxmlformats.org/presentationml/2006/ole">
              <mc:AlternateContent xmlns:mc="http://schemas.openxmlformats.org/markup-compatibility/2006">
                <mc:Choice xmlns:v="urn:schemas-microsoft-com:vml" Requires="v">
                  <p:oleObj name="Equation" r:id="rId6" imgW="139680" imgH="393480" progId="Equation.3">
                    <p:embed/>
                  </p:oleObj>
                </mc:Choice>
                <mc:Fallback>
                  <p:oleObj name="Equation" r:id="rId6" imgW="139680" imgH="393480" progId="Equation.3">
                    <p:embed/>
                    <p:pic>
                      <p:nvPicPr>
                        <p:cNvPr id="1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571732"/>
                          <a:ext cx="291404" cy="7976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Elbow Connector 15"/>
            <p:cNvCxnSpPr/>
            <p:nvPr/>
          </p:nvCxnSpPr>
          <p:spPr>
            <a:xfrm rot="16200000" flipH="1">
              <a:off x="3701385" y="4539585"/>
              <a:ext cx="1541204" cy="8096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67175" y="3681198"/>
              <a:ext cx="667213" cy="386625"/>
            </a:xfrm>
            <a:prstGeom prst="rect">
              <a:avLst/>
            </a:prstGeom>
          </p:spPr>
          <p:txBody>
            <a:bodyPr wrap="none">
              <a:spAutoFit/>
            </a:bodyPr>
            <a:lstStyle/>
            <a:p>
              <a:r>
                <a:rPr lang="mk-MK" dirty="0"/>
                <a:t>(</a:t>
              </a:r>
              <a:r>
                <a:rPr lang="en-US" dirty="0"/>
                <a:t>third</a:t>
              </a:r>
              <a:r>
                <a:rPr lang="mk-MK" dirty="0"/>
                <a:t>)</a:t>
              </a:r>
              <a:endParaRPr lang="en-US" dirty="0"/>
            </a:p>
          </p:txBody>
        </p:sp>
      </p:grpSp>
    </p:spTree>
  </p:cSld>
  <p:clrMapOvr>
    <a:masterClrMapping/>
  </p:clrMapOvr>
  <p:transition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340108"/>
            <a:ext cx="3429000" cy="1169551"/>
          </a:xfrm>
          <a:prstGeom prst="rect">
            <a:avLst/>
          </a:prstGeom>
          <a:ln>
            <a:solidFill>
              <a:schemeClr val="bg2">
                <a:lumMod val="50000"/>
              </a:schemeClr>
            </a:solidFill>
          </a:ln>
        </p:spPr>
        <p:txBody>
          <a:bodyPr wrap="square">
            <a:spAutoFit/>
          </a:bodyPr>
          <a:lstStyle/>
          <a:p>
            <a:r>
              <a:rPr lang="en-US" sz="1400" dirty="0"/>
              <a:t>Example1.  We see a dog looking at the mountain.</a:t>
            </a:r>
            <a:endParaRPr lang="mk-MK" sz="1400" dirty="0"/>
          </a:p>
          <a:p>
            <a:endParaRPr lang="mk-MK" sz="1400" dirty="0"/>
          </a:p>
          <a:p>
            <a:r>
              <a:rPr lang="en-US" sz="1400" dirty="0"/>
              <a:t>Your goal is to show that situation in a photo.</a:t>
            </a:r>
            <a:endParaRPr lang="mk-MK" sz="1400" dirty="0"/>
          </a:p>
        </p:txBody>
      </p:sp>
      <p:pic>
        <p:nvPicPr>
          <p:cNvPr id="5123" name="Picture 3"/>
          <p:cNvPicPr>
            <a:picLocks noChangeAspect="1" noChangeArrowheads="1"/>
          </p:cNvPicPr>
          <p:nvPr/>
        </p:nvPicPr>
        <p:blipFill>
          <a:blip r:embed="rId2"/>
          <a:srcRect l="21667" t="23704" r="42083" b="33333"/>
          <a:stretch>
            <a:fillRect/>
          </a:stretch>
        </p:blipFill>
        <p:spPr bwMode="auto">
          <a:xfrm>
            <a:off x="4038600" y="2438400"/>
            <a:ext cx="4724400" cy="3149600"/>
          </a:xfrm>
          <a:prstGeom prst="rect">
            <a:avLst/>
          </a:prstGeom>
          <a:noFill/>
          <a:ln w="9525">
            <a:noFill/>
            <a:miter lim="800000"/>
            <a:headEnd/>
            <a:tailEnd/>
          </a:ln>
          <a:effectLst/>
        </p:spPr>
      </p:pic>
      <p:sp>
        <p:nvSpPr>
          <p:cNvPr id="6" name="Rectangle 5"/>
          <p:cNvSpPr/>
          <p:nvPr/>
        </p:nvSpPr>
        <p:spPr>
          <a:xfrm>
            <a:off x="1447800" y="533400"/>
            <a:ext cx="7086600" cy="461665"/>
          </a:xfrm>
          <a:prstGeom prst="rect">
            <a:avLst/>
          </a:prstGeom>
        </p:spPr>
        <p:txBody>
          <a:bodyPr wrap="square">
            <a:spAutoFit/>
          </a:bodyPr>
          <a:lstStyle/>
          <a:p>
            <a:pPr algn="ctr"/>
            <a:r>
              <a:rPr lang="en-US" sz="2400" b="1" dirty="0">
                <a:solidFill>
                  <a:schemeClr val="tx2"/>
                </a:solidFill>
                <a:effectLst>
                  <a:outerShdw blurRad="31750" dist="25400" dir="5400000" algn="tl" rotWithShape="0">
                    <a:srgbClr val="000000">
                      <a:alpha val="25000"/>
                    </a:srgbClr>
                  </a:outerShdw>
                </a:effectLst>
                <a:latin typeface="+mj-lt"/>
                <a:ea typeface="+mj-ea"/>
                <a:cs typeface="+mj-cs"/>
                <a:hlinkClick r:id="rId3" tooltip="#1. Rule of Thirds"/>
              </a:rPr>
              <a:t>How do we use the rule of thirds?</a:t>
            </a:r>
            <a:endParaRPr lang="mk-MK" sz="2400" b="1" dirty="0">
              <a:solidFill>
                <a:schemeClr val="tx2"/>
              </a:solidFill>
              <a:effectLst>
                <a:outerShdw blurRad="31750" dist="25400" dir="5400000" algn="tl" rotWithShape="0">
                  <a:srgbClr val="000000">
                    <a:alpha val="25000"/>
                  </a:srgbClr>
                </a:outerShdw>
              </a:effectLst>
              <a:latin typeface="+mj-lt"/>
              <a:ea typeface="+mj-ea"/>
              <a:cs typeface="+mj-cs"/>
              <a:hlinkClick r:id="rId3" tooltip="#1. Rule of Thirds"/>
            </a:endParaRPr>
          </a:p>
        </p:txBody>
      </p:sp>
      <p:sp>
        <p:nvSpPr>
          <p:cNvPr id="7" name="Rectangle 6"/>
          <p:cNvSpPr/>
          <p:nvPr/>
        </p:nvSpPr>
        <p:spPr>
          <a:xfrm>
            <a:off x="4267200" y="1066800"/>
            <a:ext cx="4572000" cy="261610"/>
          </a:xfrm>
          <a:prstGeom prst="rect">
            <a:avLst/>
          </a:prstGeom>
        </p:spPr>
        <p:txBody>
          <a:bodyPr>
            <a:spAutoFit/>
          </a:bodyPr>
          <a:lstStyle/>
          <a:p>
            <a:r>
              <a:rPr lang="en-US" sz="1050" dirty="0">
                <a:solidFill>
                  <a:schemeClr val="bg1">
                    <a:lumMod val="65000"/>
                  </a:schemeClr>
                </a:solidFill>
              </a:rPr>
              <a:t>I will show you the answer to that question with an example.</a:t>
            </a:r>
            <a:endParaRPr lang="mk-MK" sz="1050" dirty="0">
              <a:solidFill>
                <a:schemeClr val="bg1">
                  <a:lumMod val="65000"/>
                </a:schemeClr>
              </a:solidFill>
            </a:endParaRPr>
          </a:p>
        </p:txBody>
      </p:sp>
      <p:sp>
        <p:nvSpPr>
          <p:cNvPr id="8" name="Rectangle 7"/>
          <p:cNvSpPr/>
          <p:nvPr/>
        </p:nvSpPr>
        <p:spPr>
          <a:xfrm>
            <a:off x="533400" y="2917210"/>
            <a:ext cx="3352800" cy="2492990"/>
          </a:xfrm>
          <a:prstGeom prst="rect">
            <a:avLst/>
          </a:prstGeom>
          <a:ln>
            <a:solidFill>
              <a:schemeClr val="bg2">
                <a:lumMod val="50000"/>
              </a:schemeClr>
            </a:solidFill>
          </a:ln>
        </p:spPr>
        <p:txBody>
          <a:bodyPr wrap="square">
            <a:spAutoFit/>
          </a:bodyPr>
          <a:lstStyle/>
          <a:p>
            <a:r>
              <a:rPr lang="en-US" sz="1200" dirty="0"/>
              <a:t>Solution: </a:t>
            </a:r>
          </a:p>
          <a:p>
            <a:endParaRPr lang="mk-MK" sz="1200" dirty="0"/>
          </a:p>
          <a:p>
            <a:r>
              <a:rPr lang="en-US" sz="1200" dirty="0"/>
              <a:t>First find the main element in the situation you want to present, in this case this is the dog.</a:t>
            </a:r>
            <a:endParaRPr lang="mk-MK" sz="1200" dirty="0"/>
          </a:p>
          <a:p>
            <a:endParaRPr lang="mk-MK" sz="1200" dirty="0"/>
          </a:p>
          <a:p>
            <a:r>
              <a:rPr lang="en-US" sz="1200" dirty="0"/>
              <a:t>The rule of thirds says to put it in one third of the frame, and the other two thirds to leave for the activity of the element.</a:t>
            </a:r>
            <a:endParaRPr lang="mk-MK" sz="1200" dirty="0"/>
          </a:p>
          <a:p>
            <a:endParaRPr lang="mk-MK" sz="1200" dirty="0"/>
          </a:p>
          <a:p>
            <a:r>
              <a:rPr lang="en-US" sz="1200" dirty="0"/>
              <a:t>In this example it is, looking at the mountain.</a:t>
            </a:r>
            <a:endParaRPr lang="mk-MK" sz="1200" dirty="0"/>
          </a:p>
        </p:txBody>
      </p:sp>
    </p:spTree>
  </p:cSld>
  <p:clrMapOvr>
    <a:masterClrMapping/>
  </p:clrMapOvr>
  <p:transition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340108"/>
            <a:ext cx="3429000" cy="1169551"/>
          </a:xfrm>
          <a:prstGeom prst="rect">
            <a:avLst/>
          </a:prstGeom>
          <a:ln>
            <a:solidFill>
              <a:schemeClr val="bg2">
                <a:lumMod val="50000"/>
              </a:schemeClr>
            </a:solidFill>
          </a:ln>
        </p:spPr>
        <p:txBody>
          <a:bodyPr wrap="square">
            <a:spAutoFit/>
          </a:bodyPr>
          <a:lstStyle/>
          <a:p>
            <a:r>
              <a:rPr lang="en-US" sz="1400" dirty="0"/>
              <a:t>Example1.  We see a wolf looking at the mountain.</a:t>
            </a:r>
            <a:endParaRPr lang="mk-MK" sz="1400" dirty="0"/>
          </a:p>
          <a:p>
            <a:endParaRPr lang="mk-MK" sz="1400" dirty="0"/>
          </a:p>
          <a:p>
            <a:r>
              <a:rPr lang="en-US" sz="1400" dirty="0"/>
              <a:t>Your goal is to show that situation in a photo.</a:t>
            </a:r>
            <a:endParaRPr lang="mk-MK" sz="1400" dirty="0"/>
          </a:p>
        </p:txBody>
      </p:sp>
      <p:pic>
        <p:nvPicPr>
          <p:cNvPr id="5123" name="Picture 3"/>
          <p:cNvPicPr>
            <a:picLocks noChangeAspect="1" noChangeArrowheads="1"/>
          </p:cNvPicPr>
          <p:nvPr/>
        </p:nvPicPr>
        <p:blipFill>
          <a:blip r:embed="rId2"/>
          <a:srcRect l="21667" t="23704" r="42083" b="33333"/>
          <a:stretch>
            <a:fillRect/>
          </a:stretch>
        </p:blipFill>
        <p:spPr bwMode="auto">
          <a:xfrm>
            <a:off x="4038600" y="2438400"/>
            <a:ext cx="4724400" cy="3149600"/>
          </a:xfrm>
          <a:prstGeom prst="rect">
            <a:avLst/>
          </a:prstGeom>
          <a:noFill/>
          <a:ln w="9525">
            <a:noFill/>
            <a:miter lim="800000"/>
            <a:headEnd/>
            <a:tailEnd/>
          </a:ln>
          <a:effectLst/>
        </p:spPr>
      </p:pic>
      <p:sp>
        <p:nvSpPr>
          <p:cNvPr id="6" name="Rectangle 5"/>
          <p:cNvSpPr/>
          <p:nvPr/>
        </p:nvSpPr>
        <p:spPr>
          <a:xfrm>
            <a:off x="1447800" y="533400"/>
            <a:ext cx="7086600" cy="461665"/>
          </a:xfrm>
          <a:prstGeom prst="rect">
            <a:avLst/>
          </a:prstGeom>
        </p:spPr>
        <p:txBody>
          <a:bodyPr wrap="square">
            <a:spAutoFit/>
          </a:bodyPr>
          <a:lstStyle/>
          <a:p>
            <a:pPr algn="ctr"/>
            <a:r>
              <a:rPr lang="en-US" sz="2400" b="1" dirty="0">
                <a:solidFill>
                  <a:schemeClr val="tx2"/>
                </a:solidFill>
                <a:effectLst>
                  <a:outerShdw blurRad="31750" dist="25400" dir="5400000" algn="tl" rotWithShape="0">
                    <a:srgbClr val="000000">
                      <a:alpha val="25000"/>
                    </a:srgbClr>
                  </a:outerShdw>
                </a:effectLst>
                <a:latin typeface="+mj-lt"/>
                <a:ea typeface="+mj-ea"/>
                <a:cs typeface="+mj-cs"/>
                <a:hlinkClick r:id="rId3" tooltip="#1. Rule of Thirds"/>
              </a:rPr>
              <a:t>How do we use the rule of thirds?</a:t>
            </a:r>
            <a:endParaRPr lang="mk-MK" sz="2400" b="1" dirty="0">
              <a:solidFill>
                <a:schemeClr val="tx2"/>
              </a:solidFill>
              <a:effectLst>
                <a:outerShdw blurRad="31750" dist="25400" dir="5400000" algn="tl" rotWithShape="0">
                  <a:srgbClr val="000000">
                    <a:alpha val="25000"/>
                  </a:srgbClr>
                </a:outerShdw>
              </a:effectLst>
              <a:latin typeface="+mj-lt"/>
              <a:ea typeface="+mj-ea"/>
              <a:cs typeface="+mj-cs"/>
              <a:hlinkClick r:id="rId3" tooltip="#1. Rule of Thirds"/>
            </a:endParaRPr>
          </a:p>
        </p:txBody>
      </p:sp>
      <p:sp>
        <p:nvSpPr>
          <p:cNvPr id="7" name="Rectangle 6"/>
          <p:cNvSpPr/>
          <p:nvPr/>
        </p:nvSpPr>
        <p:spPr>
          <a:xfrm>
            <a:off x="4267200" y="1066800"/>
            <a:ext cx="4572000" cy="261610"/>
          </a:xfrm>
          <a:prstGeom prst="rect">
            <a:avLst/>
          </a:prstGeom>
        </p:spPr>
        <p:txBody>
          <a:bodyPr>
            <a:spAutoFit/>
          </a:bodyPr>
          <a:lstStyle/>
          <a:p>
            <a:r>
              <a:rPr lang="en-US" sz="1050" dirty="0">
                <a:solidFill>
                  <a:schemeClr val="bg1">
                    <a:lumMod val="65000"/>
                  </a:schemeClr>
                </a:solidFill>
              </a:rPr>
              <a:t>I will show you the answer to that question with an example.</a:t>
            </a:r>
            <a:endParaRPr lang="mk-MK" sz="1050" dirty="0">
              <a:solidFill>
                <a:schemeClr val="bg1">
                  <a:lumMod val="65000"/>
                </a:schemeClr>
              </a:solidFill>
            </a:endParaRPr>
          </a:p>
        </p:txBody>
      </p:sp>
      <p:sp>
        <p:nvSpPr>
          <p:cNvPr id="8" name="Rectangle 7"/>
          <p:cNvSpPr/>
          <p:nvPr/>
        </p:nvSpPr>
        <p:spPr>
          <a:xfrm>
            <a:off x="533400" y="2917210"/>
            <a:ext cx="3352800" cy="2492990"/>
          </a:xfrm>
          <a:prstGeom prst="rect">
            <a:avLst/>
          </a:prstGeom>
          <a:ln>
            <a:solidFill>
              <a:schemeClr val="bg2">
                <a:lumMod val="50000"/>
              </a:schemeClr>
            </a:solidFill>
          </a:ln>
        </p:spPr>
        <p:txBody>
          <a:bodyPr wrap="square">
            <a:spAutoFit/>
          </a:bodyPr>
          <a:lstStyle/>
          <a:p>
            <a:r>
              <a:rPr lang="en-US" sz="1200" dirty="0"/>
              <a:t>Solution: </a:t>
            </a:r>
          </a:p>
          <a:p>
            <a:endParaRPr lang="mk-MK" sz="1200" dirty="0"/>
          </a:p>
          <a:p>
            <a:r>
              <a:rPr lang="en-US" sz="1200" dirty="0"/>
              <a:t>First find the main element in the situation you want to present, in this case this is the wolf.</a:t>
            </a:r>
            <a:endParaRPr lang="mk-MK" sz="1200" dirty="0"/>
          </a:p>
          <a:p>
            <a:endParaRPr lang="mk-MK" sz="1200" dirty="0"/>
          </a:p>
          <a:p>
            <a:r>
              <a:rPr lang="en-US" sz="1200" dirty="0"/>
              <a:t>The rule of thirds says to put it in one third of the frame, and the other two thirds to leave for the activity of the element.</a:t>
            </a:r>
            <a:endParaRPr lang="mk-MK" sz="1200" dirty="0"/>
          </a:p>
          <a:p>
            <a:endParaRPr lang="mk-MK" sz="1200" dirty="0"/>
          </a:p>
          <a:p>
            <a:r>
              <a:rPr lang="en-US" sz="1200" dirty="0"/>
              <a:t>In this example it is, looking at the mountain.</a:t>
            </a:r>
            <a:endParaRPr lang="mk-MK" sz="1200" dirty="0"/>
          </a:p>
        </p:txBody>
      </p:sp>
      <p:sp>
        <p:nvSpPr>
          <p:cNvPr id="9" name="Oval 8"/>
          <p:cNvSpPr/>
          <p:nvPr/>
        </p:nvSpPr>
        <p:spPr>
          <a:xfrm>
            <a:off x="7010400" y="2362200"/>
            <a:ext cx="1828800" cy="36576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nvGraphicFramePr>
        <p:xfrm>
          <a:off x="7543800" y="1295400"/>
          <a:ext cx="381000" cy="762000"/>
        </p:xfrm>
        <a:graphic>
          <a:graphicData uri="http://schemas.openxmlformats.org/presentationml/2006/ole">
            <mc:AlternateContent xmlns:mc="http://schemas.openxmlformats.org/markup-compatibility/2006">
              <mc:Choice xmlns:v="urn:schemas-microsoft-com:vml" Requires="v">
                <p:oleObj name="Equation" r:id="rId4" imgW="139680" imgH="393480" progId="Equation.3">
                  <p:embed/>
                </p:oleObj>
              </mc:Choice>
              <mc:Fallback>
                <p:oleObj name="Equation" r:id="rId4" imgW="139680" imgH="393480" progId="Equation.3">
                  <p:embed/>
                  <p:pic>
                    <p:nvPicPr>
                      <p:cNvPr id="1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295400"/>
                        <a:ext cx="381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Elbow Connector 10"/>
          <p:cNvCxnSpPr>
            <a:stCxn id="9" idx="0"/>
          </p:cNvCxnSpPr>
          <p:nvPr/>
        </p:nvCxnSpPr>
        <p:spPr>
          <a:xfrm rot="5400000" flipH="1" flipV="1">
            <a:off x="7734300" y="2095500"/>
            <a:ext cx="457200" cy="76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001000" y="1447800"/>
            <a:ext cx="872355" cy="369332"/>
          </a:xfrm>
          <a:prstGeom prst="rect">
            <a:avLst/>
          </a:prstGeom>
        </p:spPr>
        <p:txBody>
          <a:bodyPr wrap="none">
            <a:spAutoFit/>
          </a:bodyPr>
          <a:lstStyle/>
          <a:p>
            <a:r>
              <a:rPr lang="mk-MK" dirty="0"/>
              <a:t>(</a:t>
            </a:r>
            <a:r>
              <a:rPr lang="en-US" dirty="0"/>
              <a:t>third</a:t>
            </a:r>
            <a:r>
              <a:rPr lang="mk-MK" dirty="0"/>
              <a:t>)</a:t>
            </a:r>
            <a:endParaRPr lang="en-US" dirty="0"/>
          </a:p>
        </p:txBody>
      </p:sp>
      <p:sp>
        <p:nvSpPr>
          <p:cNvPr id="14" name="Oval 13"/>
          <p:cNvSpPr/>
          <p:nvPr/>
        </p:nvSpPr>
        <p:spPr>
          <a:xfrm>
            <a:off x="3886200" y="2209800"/>
            <a:ext cx="3505200" cy="36576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47" name="Object 3"/>
          <p:cNvGraphicFramePr>
            <a:graphicFrameLocks noChangeAspect="1"/>
          </p:cNvGraphicFramePr>
          <p:nvPr/>
        </p:nvGraphicFramePr>
        <p:xfrm>
          <a:off x="5240338" y="1371600"/>
          <a:ext cx="415925" cy="762000"/>
        </p:xfrm>
        <a:graphic>
          <a:graphicData uri="http://schemas.openxmlformats.org/presentationml/2006/ole">
            <mc:AlternateContent xmlns:mc="http://schemas.openxmlformats.org/markup-compatibility/2006">
              <mc:Choice xmlns:v="urn:schemas-microsoft-com:vml" Requires="v">
                <p:oleObj name="Equation" r:id="rId6" imgW="152280" imgH="393480" progId="Equation.3">
                  <p:embed/>
                </p:oleObj>
              </mc:Choice>
              <mc:Fallback>
                <p:oleObj name="Equation" r:id="rId6" imgW="152280" imgH="393480" progId="Equation.3">
                  <p:embed/>
                  <p:pic>
                    <p:nvPicPr>
                      <p:cNvPr id="61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0338" y="1371600"/>
                        <a:ext cx="4159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76200" y="304800"/>
            <a:ext cx="8873067" cy="6449199"/>
            <a:chOff x="76200" y="304800"/>
            <a:chExt cx="8873067" cy="6449199"/>
          </a:xfrm>
        </p:grpSpPr>
        <p:sp>
          <p:nvSpPr>
            <p:cNvPr id="4" name="Rectangle 3"/>
            <p:cNvSpPr/>
            <p:nvPr/>
          </p:nvSpPr>
          <p:spPr>
            <a:xfrm>
              <a:off x="1066800" y="304800"/>
              <a:ext cx="7010400" cy="646331"/>
            </a:xfrm>
            <a:prstGeom prst="rect">
              <a:avLst/>
            </a:prstGeom>
          </p:spPr>
          <p:txBody>
            <a:bodyPr wrap="square">
              <a:spAutoFit/>
            </a:bodyPr>
            <a:lstStyle/>
            <a:p>
              <a:pPr algn="ctr"/>
              <a:r>
                <a:rPr lang="en-US" b="1" dirty="0">
                  <a:solidFill>
                    <a:schemeClr val="tx2"/>
                  </a:solidFill>
                  <a:effectLst>
                    <a:outerShdw blurRad="31750" dist="25400" dir="5400000" algn="tl" rotWithShape="0">
                      <a:srgbClr val="000000">
                        <a:alpha val="25000"/>
                      </a:srgbClr>
                    </a:outerShdw>
                  </a:effectLst>
                  <a:latin typeface="+mj-lt"/>
                  <a:ea typeface="+mj-ea"/>
                  <a:cs typeface="+mj-cs"/>
                  <a:hlinkClick r:id="rId2" tooltip="#1. Rule of Thirds"/>
                </a:rPr>
                <a:t>I will list some other important points in using the rule of thirds. </a:t>
              </a:r>
              <a:endParaRPr lang="en-US" sz="2400" b="1" dirty="0">
                <a:solidFill>
                  <a:schemeClr val="tx2"/>
                </a:solidFill>
                <a:effectLst>
                  <a:outerShdw blurRad="31750" dist="25400" dir="5400000" algn="tl" rotWithShape="0">
                    <a:srgbClr val="000000">
                      <a:alpha val="25000"/>
                    </a:srgbClr>
                  </a:outerShdw>
                </a:effectLst>
                <a:latin typeface="+mj-lt"/>
                <a:ea typeface="+mj-ea"/>
                <a:cs typeface="+mj-cs"/>
                <a:hlinkClick r:id="rId2" tooltip="#1. Rule of Thirds"/>
              </a:endParaRPr>
            </a:p>
          </p:txBody>
        </p:sp>
        <p:sp>
          <p:nvSpPr>
            <p:cNvPr id="8" name="Rectangle 7"/>
            <p:cNvSpPr/>
            <p:nvPr/>
          </p:nvSpPr>
          <p:spPr>
            <a:xfrm>
              <a:off x="2819400" y="990600"/>
              <a:ext cx="3048000" cy="1523494"/>
            </a:xfrm>
            <a:prstGeom prst="rect">
              <a:avLst/>
            </a:prstGeom>
            <a:solidFill>
              <a:schemeClr val="accent3">
                <a:lumMod val="40000"/>
                <a:lumOff val="60000"/>
              </a:schemeClr>
            </a:solidFill>
            <a:ln>
              <a:solidFill>
                <a:srgbClr val="FFFF00"/>
              </a:solidFill>
            </a:ln>
          </p:spPr>
          <p:txBody>
            <a:bodyPr wrap="square">
              <a:spAutoFit/>
            </a:bodyPr>
            <a:lstStyle/>
            <a:p>
              <a:pPr marL="228600" indent="-228600">
                <a:buAutoNum type="arabicParenR"/>
              </a:pPr>
              <a:r>
                <a:rPr lang="en-US" sz="1100" dirty="0"/>
                <a:t>If you are photographing a landscape, pay attention to the </a:t>
              </a:r>
              <a:r>
                <a:rPr lang="en-US" sz="1600" b="1" dirty="0"/>
                <a:t>horizon</a:t>
              </a:r>
              <a:r>
                <a:rPr lang="en-US" sz="1100" dirty="0"/>
                <a:t> and think about which third you would place it in. </a:t>
              </a:r>
              <a:endParaRPr lang="mk-MK" sz="1100" dirty="0"/>
            </a:p>
            <a:p>
              <a:pPr marL="228600" indent="-228600"/>
              <a:endParaRPr lang="en-US" sz="1100" dirty="0"/>
            </a:p>
            <a:p>
              <a:pPr marL="228600" indent="-228600"/>
              <a:r>
                <a:rPr lang="mk-MK" sz="1100" dirty="0"/>
                <a:t>	</a:t>
              </a:r>
              <a:r>
                <a:rPr lang="en-US" sz="1100" dirty="0"/>
                <a:t>Also, if there is a </a:t>
              </a:r>
              <a:r>
                <a:rPr lang="en-US" sz="1100" b="1" dirty="0"/>
                <a:t>tree</a:t>
              </a:r>
              <a:r>
                <a:rPr lang="en-US" sz="1100" dirty="0"/>
                <a:t> in the landscape, in which third of the frame will the tree belong.</a:t>
              </a:r>
              <a:endParaRPr lang="mk-MK" sz="1100" dirty="0"/>
            </a:p>
          </p:txBody>
        </p:sp>
        <p:sp>
          <p:nvSpPr>
            <p:cNvPr id="9" name="Rectangle 8"/>
            <p:cNvSpPr/>
            <p:nvPr/>
          </p:nvSpPr>
          <p:spPr>
            <a:xfrm>
              <a:off x="3886200" y="4724400"/>
              <a:ext cx="1752600" cy="1692771"/>
            </a:xfrm>
            <a:prstGeom prst="rect">
              <a:avLst/>
            </a:prstGeom>
            <a:solidFill>
              <a:schemeClr val="accent3">
                <a:lumMod val="40000"/>
                <a:lumOff val="60000"/>
              </a:schemeClr>
            </a:solidFill>
            <a:ln>
              <a:solidFill>
                <a:srgbClr val="00B0F0"/>
              </a:solidFill>
            </a:ln>
          </p:spPr>
          <p:txBody>
            <a:bodyPr wrap="square">
              <a:spAutoFit/>
            </a:bodyPr>
            <a:lstStyle/>
            <a:p>
              <a:r>
                <a:rPr lang="en-US" sz="1200" b="1" dirty="0"/>
                <a:t>3) </a:t>
              </a:r>
              <a:r>
                <a:rPr lang="en-US" sz="1200" dirty="0"/>
                <a:t>Another important detail is the use of the </a:t>
              </a:r>
              <a:r>
                <a:rPr lang="en-US" sz="1600" b="1" dirty="0"/>
                <a:t>intersection points </a:t>
              </a:r>
              <a:r>
                <a:rPr lang="en-US" sz="1200" dirty="0"/>
                <a:t>of the lines.</a:t>
              </a:r>
              <a:endParaRPr lang="mk-MK" sz="1200" dirty="0"/>
            </a:p>
            <a:p>
              <a:endParaRPr lang="mk-MK" sz="1200" dirty="0"/>
            </a:p>
            <a:p>
              <a:r>
                <a:rPr lang="en-US" sz="1200" dirty="0"/>
                <a:t> You often place the object at one of the intersection points.</a:t>
              </a:r>
              <a:endParaRPr lang="mk-MK" sz="1200" dirty="0"/>
            </a:p>
          </p:txBody>
        </p:sp>
        <p:sp>
          <p:nvSpPr>
            <p:cNvPr id="12" name="Rectangle 11"/>
            <p:cNvSpPr/>
            <p:nvPr/>
          </p:nvSpPr>
          <p:spPr>
            <a:xfrm>
              <a:off x="5562600" y="6477000"/>
              <a:ext cx="3352800" cy="276999"/>
            </a:xfrm>
            <a:prstGeom prst="rect">
              <a:avLst/>
            </a:prstGeom>
            <a:solidFill>
              <a:schemeClr val="accent3">
                <a:lumMod val="40000"/>
                <a:lumOff val="60000"/>
              </a:schemeClr>
            </a:solidFill>
          </p:spPr>
          <p:txBody>
            <a:bodyPr wrap="square">
              <a:spAutoFit/>
            </a:bodyPr>
            <a:lstStyle/>
            <a:p>
              <a:r>
                <a:rPr lang="en-US" sz="1200" b="1" dirty="0"/>
                <a:t>Tip: Use lines and intersection points </a:t>
              </a:r>
              <a:endParaRPr lang="mk-MK" sz="1200" dirty="0"/>
            </a:p>
          </p:txBody>
        </p:sp>
        <p:grpSp>
          <p:nvGrpSpPr>
            <p:cNvPr id="17" name="Group 16"/>
            <p:cNvGrpSpPr/>
            <p:nvPr/>
          </p:nvGrpSpPr>
          <p:grpSpPr>
            <a:xfrm>
              <a:off x="6096000" y="4343400"/>
              <a:ext cx="2853267" cy="2054352"/>
              <a:chOff x="6096000" y="4343400"/>
              <a:chExt cx="2853267" cy="2054352"/>
            </a:xfrm>
          </p:grpSpPr>
          <p:grpSp>
            <p:nvGrpSpPr>
              <p:cNvPr id="2" name="Group 10"/>
              <p:cNvGrpSpPr/>
              <p:nvPr/>
            </p:nvGrpSpPr>
            <p:grpSpPr>
              <a:xfrm>
                <a:off x="6096000" y="4343400"/>
                <a:ext cx="2853267" cy="2054352"/>
                <a:chOff x="4419600" y="1600200"/>
                <a:chExt cx="2853267" cy="2054352"/>
              </a:xfrm>
            </p:grpSpPr>
            <p:pic>
              <p:nvPicPr>
                <p:cNvPr id="25603" name="Picture 3"/>
                <p:cNvPicPr>
                  <a:picLocks noChangeAspect="1" noChangeArrowheads="1"/>
                </p:cNvPicPr>
                <p:nvPr/>
              </p:nvPicPr>
              <p:blipFill>
                <a:blip r:embed="rId3"/>
                <a:srcRect l="25000" t="23704" r="43750" b="36296"/>
                <a:stretch>
                  <a:fillRect/>
                </a:stretch>
              </p:blipFill>
              <p:spPr bwMode="auto">
                <a:xfrm>
                  <a:off x="4419600" y="1600200"/>
                  <a:ext cx="2853267" cy="2054352"/>
                </a:xfrm>
                <a:prstGeom prst="rect">
                  <a:avLst/>
                </a:prstGeom>
                <a:noFill/>
                <a:ln w="9525">
                  <a:noFill/>
                  <a:miter lim="800000"/>
                  <a:headEnd/>
                  <a:tailEnd/>
                </a:ln>
                <a:effectLst/>
              </p:spPr>
            </p:pic>
            <p:sp>
              <p:nvSpPr>
                <p:cNvPr id="10" name="Rectangle 9"/>
                <p:cNvSpPr/>
                <p:nvPr/>
              </p:nvSpPr>
              <p:spPr>
                <a:xfrm>
                  <a:off x="4419600" y="1600200"/>
                  <a:ext cx="381000" cy="228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7848600" y="49530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019800" y="1295400"/>
              <a:ext cx="2895600" cy="1930400"/>
              <a:chOff x="6019800" y="1295400"/>
              <a:chExt cx="2895600" cy="1930400"/>
            </a:xfrm>
          </p:grpSpPr>
          <p:pic>
            <p:nvPicPr>
              <p:cNvPr id="5" name="Picture 3"/>
              <p:cNvPicPr>
                <a:picLocks noChangeAspect="1" noChangeArrowheads="1"/>
              </p:cNvPicPr>
              <p:nvPr/>
            </p:nvPicPr>
            <p:blipFill>
              <a:blip r:embed="rId4"/>
              <a:srcRect l="21667" t="23704" r="42083" b="33333"/>
              <a:stretch>
                <a:fillRect/>
              </a:stretch>
            </p:blipFill>
            <p:spPr bwMode="auto">
              <a:xfrm>
                <a:off x="6019800" y="1295400"/>
                <a:ext cx="2895600" cy="1930400"/>
              </a:xfrm>
              <a:prstGeom prst="rect">
                <a:avLst/>
              </a:prstGeom>
              <a:noFill/>
              <a:ln w="9525">
                <a:noFill/>
                <a:miter lim="800000"/>
                <a:headEnd/>
                <a:tailEnd/>
              </a:ln>
              <a:effectLst/>
            </p:spPr>
          </p:pic>
          <p:sp>
            <p:nvSpPr>
              <p:cNvPr id="15" name="Oval 14"/>
              <p:cNvSpPr/>
              <p:nvPr/>
            </p:nvSpPr>
            <p:spPr>
              <a:xfrm>
                <a:off x="7924800" y="2514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p:cNvCxnSpPr>
              <a:stCxn id="9" idx="3"/>
            </p:cNvCxnSpPr>
            <p:nvPr/>
          </p:nvCxnSpPr>
          <p:spPr>
            <a:xfrm flipV="1">
              <a:off x="5638800" y="2743201"/>
              <a:ext cx="2133600" cy="282758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3"/>
            </p:cNvCxnSpPr>
            <p:nvPr/>
          </p:nvCxnSpPr>
          <p:spPr>
            <a:xfrm flipV="1">
              <a:off x="5638800" y="5105401"/>
              <a:ext cx="2133600" cy="46538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200" y="838200"/>
              <a:ext cx="2590800" cy="2133600"/>
              <a:chOff x="1905000" y="1143794"/>
              <a:chExt cx="2590800" cy="2133600"/>
            </a:xfrm>
          </p:grpSpPr>
          <p:pic>
            <p:nvPicPr>
              <p:cNvPr id="6" name="Picture 2"/>
              <p:cNvPicPr>
                <a:picLocks noChangeAspect="1" noChangeArrowheads="1"/>
              </p:cNvPicPr>
              <p:nvPr/>
            </p:nvPicPr>
            <p:blipFill>
              <a:blip r:embed="rId5" cstate="print"/>
              <a:srcRect l="16667" t="27407" r="40833" b="21481"/>
              <a:stretch>
                <a:fillRect/>
              </a:stretch>
            </p:blipFill>
            <p:spPr bwMode="auto">
              <a:xfrm>
                <a:off x="1981200" y="1295400"/>
                <a:ext cx="2438400" cy="1649506"/>
              </a:xfrm>
              <a:prstGeom prst="rect">
                <a:avLst/>
              </a:prstGeom>
              <a:noFill/>
              <a:ln w="9525">
                <a:noFill/>
                <a:miter lim="800000"/>
                <a:headEnd/>
                <a:tailEnd/>
              </a:ln>
              <a:effectLst/>
            </p:spPr>
          </p:pic>
          <p:cxnSp>
            <p:nvCxnSpPr>
              <p:cNvPr id="25" name="Straight Connector 24"/>
              <p:cNvCxnSpPr/>
              <p:nvPr/>
            </p:nvCxnSpPr>
            <p:spPr>
              <a:xfrm rot="5400000">
                <a:off x="2590800" y="2209800"/>
                <a:ext cx="2133600" cy="158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05000" y="2439194"/>
                <a:ext cx="2590800" cy="1588"/>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52400" y="3352800"/>
              <a:ext cx="3048000" cy="1726707"/>
              <a:chOff x="76200" y="3962400"/>
              <a:chExt cx="3048000" cy="1726707"/>
            </a:xfrm>
          </p:grpSpPr>
          <p:pic>
            <p:nvPicPr>
              <p:cNvPr id="25602" name="Picture 2"/>
              <p:cNvPicPr>
                <a:picLocks noChangeAspect="1" noChangeArrowheads="1"/>
              </p:cNvPicPr>
              <p:nvPr/>
            </p:nvPicPr>
            <p:blipFill>
              <a:blip r:embed="rId6" cstate="print"/>
              <a:srcRect l="16250" t="33333" r="40833" b="14815"/>
              <a:stretch>
                <a:fillRect/>
              </a:stretch>
            </p:blipFill>
            <p:spPr bwMode="auto">
              <a:xfrm>
                <a:off x="152400" y="3962400"/>
                <a:ext cx="2540726" cy="1726707"/>
              </a:xfrm>
              <a:prstGeom prst="rect">
                <a:avLst/>
              </a:prstGeom>
              <a:noFill/>
              <a:ln w="9525">
                <a:noFill/>
                <a:miter lim="800000"/>
                <a:headEnd/>
                <a:tailEnd/>
              </a:ln>
              <a:effectLst/>
            </p:spPr>
          </p:pic>
          <p:cxnSp>
            <p:nvCxnSpPr>
              <p:cNvPr id="30" name="Straight Connector 29"/>
              <p:cNvCxnSpPr/>
              <p:nvPr/>
            </p:nvCxnSpPr>
            <p:spPr>
              <a:xfrm flipV="1">
                <a:off x="76200" y="4495800"/>
                <a:ext cx="3048000" cy="794"/>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3657600" y="2971800"/>
              <a:ext cx="1524000" cy="1015663"/>
            </a:xfrm>
            <a:prstGeom prst="rect">
              <a:avLst/>
            </a:prstGeom>
            <a:solidFill>
              <a:schemeClr val="accent3">
                <a:lumMod val="40000"/>
                <a:lumOff val="60000"/>
              </a:schemeClr>
            </a:solidFill>
          </p:spPr>
          <p:txBody>
            <a:bodyPr wrap="square">
              <a:spAutoFit/>
            </a:bodyPr>
            <a:lstStyle/>
            <a:p>
              <a:pPr algn="ctr"/>
              <a:r>
                <a:rPr lang="en-US" sz="1200" b="1" dirty="0"/>
                <a:t>use Lines</a:t>
              </a:r>
            </a:p>
            <a:p>
              <a:pPr algn="ctr"/>
              <a:endParaRPr lang="en-US" sz="1200" b="1" dirty="0"/>
            </a:p>
            <a:p>
              <a:pPr algn="ctr"/>
              <a:r>
                <a:rPr lang="en-US" sz="1200" dirty="0"/>
                <a:t>use the lines to set the horizon and the tree</a:t>
              </a:r>
            </a:p>
          </p:txBody>
        </p:sp>
        <p:sp>
          <p:nvSpPr>
            <p:cNvPr id="27" name="Rectangle 26"/>
            <p:cNvSpPr/>
            <p:nvPr/>
          </p:nvSpPr>
          <p:spPr>
            <a:xfrm>
              <a:off x="4267200" y="2602468"/>
              <a:ext cx="458780" cy="369332"/>
            </a:xfrm>
            <a:prstGeom prst="rect">
              <a:avLst/>
            </a:prstGeom>
          </p:spPr>
          <p:txBody>
            <a:bodyPr wrap="none">
              <a:spAutoFit/>
            </a:bodyPr>
            <a:lstStyle/>
            <a:p>
              <a:r>
                <a:rPr lang="en-US" b="1" dirty="0"/>
                <a:t>Or</a:t>
              </a:r>
              <a:endParaRPr lang="en-US" dirty="0"/>
            </a:p>
          </p:txBody>
        </p:sp>
        <p:sp>
          <p:nvSpPr>
            <p:cNvPr id="33" name="Down Arrow 32"/>
            <p:cNvSpPr/>
            <p:nvPr/>
          </p:nvSpPr>
          <p:spPr>
            <a:xfrm rot="5400000">
              <a:off x="2895600" y="27432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4316579">
              <a:off x="5648212" y="4276612"/>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5400000">
              <a:off x="2590800" y="12954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5000"/>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2620</TotalTime>
  <Words>1334</Words>
  <Application>Microsoft Office PowerPoint</Application>
  <PresentationFormat>On-screen Show (4:3)</PresentationFormat>
  <Paragraphs>168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Concourse</vt:lpstr>
      <vt:lpstr>       Composition Techniques That Will   Improve Your   Photos </vt:lpstr>
      <vt:lpstr>This presentation includes:</vt:lpstr>
      <vt:lpstr>PowerPoint Presentation</vt:lpstr>
      <vt:lpstr>PowerPoint Presentation</vt:lpstr>
      <vt:lpstr>#1. Rule of Thirds </vt:lpstr>
      <vt:lpstr>#1. Rule of Thirds </vt:lpstr>
      <vt:lpstr>PowerPoint Presentation</vt:lpstr>
      <vt:lpstr>PowerPoint Presentation</vt:lpstr>
      <vt:lpstr>PowerPoint Presentation</vt:lpstr>
      <vt:lpstr>PowerPoint Presentation</vt:lpstr>
      <vt:lpstr>#2. Centered Composition and Symmetry</vt:lpstr>
      <vt:lpstr>#3. Foreground Interest and Depth </vt:lpstr>
      <vt:lpstr>#4. Frame Within the Frame </vt:lpstr>
      <vt:lpstr>#5. Rule of Space </vt:lpstr>
      <vt:lpstr>#5. Rule of Space </vt:lpstr>
      <vt:lpstr>#5. Rule of Space </vt:lpstr>
      <vt:lpstr>#6. Fill the Frame (Cropping)</vt:lpstr>
      <vt:lpstr>#6. Fill the Frame (Cropping)</vt:lpstr>
      <vt:lpstr>#7. Leading Lines</vt:lpstr>
      <vt:lpstr>#8. Shoot from Below </vt:lpstr>
      <vt:lpstr>#9. Shoot from Above</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Composition Techniques That Will Improve Your Photos</dc:title>
  <dc:creator>2022IVO</dc:creator>
  <cp:lastModifiedBy>Clara Isabel Nunes Assis (f463)</cp:lastModifiedBy>
  <cp:revision>180</cp:revision>
  <dcterms:created xsi:type="dcterms:W3CDTF">2006-08-16T00:00:00Z</dcterms:created>
  <dcterms:modified xsi:type="dcterms:W3CDTF">2024-01-04T10:42:19Z</dcterms:modified>
</cp:coreProperties>
</file>